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39"/>
  </p:notesMasterIdLst>
  <p:handoutMasterIdLst>
    <p:handoutMasterId r:id="rId40"/>
  </p:handoutMasterIdLst>
  <p:sldIdLst>
    <p:sldId id="257" r:id="rId2"/>
    <p:sldId id="256" r:id="rId3"/>
    <p:sldId id="294" r:id="rId4"/>
    <p:sldId id="259" r:id="rId5"/>
    <p:sldId id="293" r:id="rId6"/>
    <p:sldId id="291" r:id="rId7"/>
    <p:sldId id="260" r:id="rId8"/>
    <p:sldId id="307" r:id="rId9"/>
    <p:sldId id="277" r:id="rId10"/>
    <p:sldId id="299" r:id="rId11"/>
    <p:sldId id="296" r:id="rId12"/>
    <p:sldId id="279" r:id="rId13"/>
    <p:sldId id="298" r:id="rId14"/>
    <p:sldId id="280" r:id="rId15"/>
    <p:sldId id="281" r:id="rId16"/>
    <p:sldId id="289" r:id="rId17"/>
    <p:sldId id="301" r:id="rId18"/>
    <p:sldId id="290" r:id="rId19"/>
    <p:sldId id="302" r:id="rId20"/>
    <p:sldId id="282" r:id="rId21"/>
    <p:sldId id="283" r:id="rId22"/>
    <p:sldId id="284" r:id="rId23"/>
    <p:sldId id="303" r:id="rId24"/>
    <p:sldId id="285" r:id="rId25"/>
    <p:sldId id="304" r:id="rId26"/>
    <p:sldId id="286" r:id="rId27"/>
    <p:sldId id="305" r:id="rId28"/>
    <p:sldId id="287" r:id="rId29"/>
    <p:sldId id="308" r:id="rId30"/>
    <p:sldId id="306" r:id="rId31"/>
    <p:sldId id="314" r:id="rId32"/>
    <p:sldId id="315" r:id="rId33"/>
    <p:sldId id="309" r:id="rId34"/>
    <p:sldId id="310" r:id="rId35"/>
    <p:sldId id="311" r:id="rId36"/>
    <p:sldId id="288" r:id="rId37"/>
    <p:sldId id="258" r:id="rId38"/>
  </p:sldIdLst>
  <p:sldSz cx="12192000" cy="6858000"/>
  <p:notesSz cx="6888163" cy="1002188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00"/>
    <a:srgbClr val="5F5F5F"/>
    <a:srgbClr val="003366"/>
    <a:srgbClr val="00669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10" autoAdjust="0"/>
  </p:normalViewPr>
  <p:slideViewPr>
    <p:cSldViewPr>
      <p:cViewPr varScale="1">
        <p:scale>
          <a:sx n="83" d="100"/>
          <a:sy n="83" d="100"/>
        </p:scale>
        <p:origin x="68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16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5076" cy="500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200" tIns="44600" rIns="89200" bIns="446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1548" y="1"/>
            <a:ext cx="2985076" cy="500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200" tIns="44600" rIns="89200" bIns="446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9783"/>
            <a:ext cx="2985076" cy="500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200" tIns="44600" rIns="89200" bIns="4460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1548" y="9519783"/>
            <a:ext cx="2985076" cy="500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200" tIns="44600" rIns="89200" bIns="446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1436DB4-F480-4B8C-8D54-2982A8DBEEF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5076" cy="500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21" tIns="48311" rIns="96621" bIns="48311" numCol="1" anchor="t" anchorCtr="0" compatLnSpc="1">
            <a:prstTxWarp prst="textNoShape">
              <a:avLst/>
            </a:prstTxWarp>
          </a:bodyPr>
          <a:lstStyle>
            <a:lvl1pPr defTabSz="966330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548" y="1"/>
            <a:ext cx="2985076" cy="500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21" tIns="48311" rIns="96621" bIns="48311" numCol="1" anchor="t" anchorCtr="0" compatLnSpc="1">
            <a:prstTxWarp prst="textNoShape">
              <a:avLst/>
            </a:prstTxWarp>
          </a:bodyPr>
          <a:lstStyle>
            <a:lvl1pPr algn="r" defTabSz="966330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775" y="752475"/>
            <a:ext cx="6678613" cy="3757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509" y="4759891"/>
            <a:ext cx="5511147" cy="45096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21" tIns="48311" rIns="96621" bIns="48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9783"/>
            <a:ext cx="2985076" cy="500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21" tIns="48311" rIns="96621" bIns="48311" numCol="1" anchor="b" anchorCtr="0" compatLnSpc="1">
            <a:prstTxWarp prst="textNoShape">
              <a:avLst/>
            </a:prstTxWarp>
          </a:bodyPr>
          <a:lstStyle>
            <a:lvl1pPr defTabSz="966330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548" y="9519783"/>
            <a:ext cx="2985076" cy="500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21" tIns="48311" rIns="96621" bIns="48311" numCol="1" anchor="b" anchorCtr="0" compatLnSpc="1">
            <a:prstTxWarp prst="textNoShape">
              <a:avLst/>
            </a:prstTxWarp>
          </a:bodyPr>
          <a:lstStyle>
            <a:lvl1pPr algn="r" defTabSz="966330" eaLnBrk="1" hangingPunct="1">
              <a:defRPr sz="1300"/>
            </a:lvl1pPr>
          </a:lstStyle>
          <a:p>
            <a:fld id="{85CE7E8C-7321-406E-B458-A9C315924F2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D04697-A1B0-43B8-8E96-F655A16B616D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E767BB-EEF5-478F-8366-57807D4330E4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9F78A-9654-4407-81B0-AF66A6D4FD89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016433-D603-4A0D-B788-A659E5290929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53D9FA-C577-43F5-92F9-56ED758FF344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DB3A1F-78BD-4087-8B81-ECFEF020E745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20F392-CE3F-48F7-B319-D6C0173B581E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531059-A3D6-4C6A-A1F5-804FF857DB4C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197D4E-28E9-4748-A46A-E556E93F8C2B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4BC4E3-BE73-40FF-83EA-8878F1A5189B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1F8223-9FD5-4C39-A51E-C9F0351A9FDD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47F0BE2-023B-454D-A30F-7D9AF9F806EA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en/attention-exclamation-mark-sign-307030/" TargetMode="Externa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0113" y="6381751"/>
            <a:ext cx="3960812" cy="288925"/>
          </a:xfrm>
        </p:spPr>
        <p:txBody>
          <a:bodyPr/>
          <a:lstStyle/>
          <a:p>
            <a:pPr algn="r" eaLnBrk="1" hangingPunct="1">
              <a:buFontTx/>
              <a:buNone/>
              <a:defRPr/>
            </a:pPr>
            <a:r>
              <a:rPr lang="fr-FR" sz="900" dirty="0">
                <a:solidFill>
                  <a:srgbClr val="003366"/>
                </a:solidFill>
                <a:ea typeface="+mn-ea"/>
                <a:cs typeface="+mn-cs"/>
              </a:rPr>
              <a:t>Novembre 2025/ version 3,00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5735639" y="1989138"/>
            <a:ext cx="37877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fr-FR" altLang="fr-FR" sz="2800" dirty="0">
              <a:solidFill>
                <a:srgbClr val="003366"/>
              </a:solidFill>
              <a:latin typeface="Arial Black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fr-FR" altLang="fr-FR" sz="2800" dirty="0">
                <a:solidFill>
                  <a:srgbClr val="003366"/>
                </a:solidFill>
                <a:latin typeface="Arial Black" pitchFamily="34" charset="0"/>
              </a:rPr>
              <a:t>Gestion des Commissions &amp; Observations</a:t>
            </a:r>
          </a:p>
          <a:p>
            <a:pPr algn="ctr" eaLnBrk="1" hangingPunct="1">
              <a:spcBef>
                <a:spcPct val="20000"/>
              </a:spcBef>
            </a:pPr>
            <a:r>
              <a:rPr lang="fr-FR" altLang="fr-FR" sz="2800" dirty="0">
                <a:solidFill>
                  <a:srgbClr val="003366"/>
                </a:solidFill>
                <a:latin typeface="Arial Black" pitchFamily="34" charset="0"/>
              </a:rPr>
              <a:t>(</a:t>
            </a:r>
            <a:r>
              <a:rPr lang="fr-FR" altLang="fr-FR" sz="2800" dirty="0" err="1">
                <a:solidFill>
                  <a:srgbClr val="003366"/>
                </a:solidFill>
                <a:latin typeface="Arial Black" pitchFamily="34" charset="0"/>
              </a:rPr>
              <a:t>GeCOb</a:t>
            </a:r>
            <a:r>
              <a:rPr lang="fr-FR" altLang="fr-FR" sz="2800" dirty="0">
                <a:solidFill>
                  <a:srgbClr val="003366"/>
                </a:solidFill>
                <a:latin typeface="Arial Black" pitchFamily="34" charset="0"/>
              </a:rPr>
              <a:t>)</a:t>
            </a:r>
          </a:p>
          <a:p>
            <a:pPr algn="ctr" eaLnBrk="1" hangingPunct="1">
              <a:spcBef>
                <a:spcPct val="20000"/>
              </a:spcBef>
            </a:pPr>
            <a:endParaRPr lang="fr-FR" altLang="fr-FR" sz="2800" dirty="0">
              <a:solidFill>
                <a:srgbClr val="003366"/>
              </a:solidFill>
              <a:latin typeface="Arial Black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fr-FR" altLang="fr-FR" sz="1800" dirty="0">
                <a:solidFill>
                  <a:srgbClr val="003366"/>
                </a:solidFill>
                <a:latin typeface="+mn-lt"/>
              </a:rPr>
              <a:t>Jean Luc PIROT</a:t>
            </a:r>
          </a:p>
          <a:p>
            <a:pPr eaLnBrk="1" hangingPunct="1">
              <a:spcBef>
                <a:spcPct val="20000"/>
              </a:spcBef>
            </a:pPr>
            <a:endParaRPr lang="fr-FR" altLang="fr-FR" sz="1200" dirty="0">
              <a:solidFill>
                <a:srgbClr val="5F5F5F"/>
              </a:solidFill>
              <a:latin typeface="Arial Black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fr-FR" altLang="fr-FR" sz="1400" dirty="0">
              <a:solidFill>
                <a:srgbClr val="5F5F5F"/>
              </a:solidFill>
              <a:latin typeface="Arial Black" pitchFamily="34" charset="0"/>
            </a:endParaRPr>
          </a:p>
        </p:txBody>
      </p:sp>
      <p:pic>
        <p:nvPicPr>
          <p:cNvPr id="4100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0388" y="103189"/>
            <a:ext cx="39052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E064A98-07B8-95A5-2568-CBC43474E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1988840"/>
            <a:ext cx="10128448" cy="4511828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4" y="1341439"/>
            <a:ext cx="7488237" cy="935037"/>
          </a:xfrm>
        </p:spPr>
        <p:txBody>
          <a:bodyPr/>
          <a:lstStyle/>
          <a:p>
            <a:pPr algn="l"/>
            <a:r>
              <a:rPr lang="fr-FR" sz="2800" dirty="0" err="1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GeCOb</a:t>
            </a: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 : Menu général</a:t>
            </a:r>
          </a:p>
          <a:p>
            <a:pPr algn="l" eaLnBrk="1" hangingPunct="1">
              <a:defRPr/>
            </a:pP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___________ </a:t>
            </a:r>
          </a:p>
        </p:txBody>
      </p:sp>
      <p:pic>
        <p:nvPicPr>
          <p:cNvPr id="5124" name="Imag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3389" y="119063"/>
            <a:ext cx="21605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09E40582-7833-B4F9-81E4-44844F937F5F}"/>
              </a:ext>
            </a:extLst>
          </p:cNvPr>
          <p:cNvSpPr/>
          <p:nvPr/>
        </p:nvSpPr>
        <p:spPr bwMode="auto">
          <a:xfrm>
            <a:off x="9840416" y="2780928"/>
            <a:ext cx="1872208" cy="792088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29051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82FB6CE-5C50-3912-5428-DA6304B5F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1817269"/>
            <a:ext cx="10632504" cy="4178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4" y="1341439"/>
            <a:ext cx="7488237" cy="935037"/>
          </a:xfrm>
        </p:spPr>
        <p:txBody>
          <a:bodyPr/>
          <a:lstStyle/>
          <a:p>
            <a:pPr algn="l"/>
            <a:r>
              <a:rPr lang="fr-FR" sz="2000" dirty="0" err="1">
                <a:solidFill>
                  <a:srgbClr val="003366"/>
                </a:solidFill>
                <a:ea typeface="+mn-ea"/>
                <a:cs typeface="+mn-cs"/>
              </a:rPr>
              <a:t>GeCOb</a:t>
            </a:r>
            <a:r>
              <a:rPr lang="fr-FR" sz="2000" dirty="0">
                <a:solidFill>
                  <a:srgbClr val="003366"/>
                </a:solidFill>
                <a:ea typeface="+mn-ea"/>
                <a:cs typeface="+mn-cs"/>
              </a:rPr>
              <a:t> : Organisation – Planning des permanences</a:t>
            </a:r>
          </a:p>
          <a:p>
            <a:pPr algn="l"/>
            <a:endParaRPr lang="fr-FR" sz="2800" dirty="0">
              <a:solidFill>
                <a:srgbClr val="003366"/>
              </a:solidFill>
              <a:latin typeface="Arial Black" charset="0"/>
              <a:ea typeface="+mn-ea"/>
              <a:cs typeface="+mn-cs"/>
            </a:endParaRPr>
          </a:p>
          <a:p>
            <a:pPr algn="l" eaLnBrk="1" hangingPunct="1">
              <a:defRPr/>
            </a:pP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___________ </a:t>
            </a:r>
          </a:p>
        </p:txBody>
      </p:sp>
      <p:pic>
        <p:nvPicPr>
          <p:cNvPr id="5124" name="Imag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3389" y="119063"/>
            <a:ext cx="21605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43A41C8-5BE1-39E9-B2A0-650AB6721775}"/>
              </a:ext>
            </a:extLst>
          </p:cNvPr>
          <p:cNvSpPr txBox="1"/>
          <p:nvPr/>
        </p:nvSpPr>
        <p:spPr>
          <a:xfrm>
            <a:off x="4151784" y="3698661"/>
            <a:ext cx="6336704" cy="24929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800" dirty="0"/>
              <a:t>Pour chaque permanence, saisir :</a:t>
            </a:r>
          </a:p>
          <a:p>
            <a:pPr marL="285750" indent="-285750">
              <a:buFontTx/>
              <a:buChar char="-"/>
            </a:pPr>
            <a:r>
              <a:rPr lang="fr-FR" sz="1800" dirty="0"/>
              <a:t>La date (sous forme numérique : ‘1/1’ pour le 1</a:t>
            </a:r>
            <a:r>
              <a:rPr lang="fr-FR" sz="1800" baseline="30000" dirty="0"/>
              <a:t>er</a:t>
            </a:r>
            <a:r>
              <a:rPr lang="fr-FR" sz="1800" dirty="0"/>
              <a:t> janvier 2024 affichera ‘</a:t>
            </a:r>
            <a:r>
              <a:rPr lang="fr-FR" sz="1800" dirty="0" err="1"/>
              <a:t>lun</a:t>
            </a:r>
            <a:r>
              <a:rPr lang="fr-FR" sz="1800" dirty="0"/>
              <a:t> 1 </a:t>
            </a:r>
            <a:r>
              <a:rPr lang="fr-FR" sz="1800" dirty="0" err="1"/>
              <a:t>janv</a:t>
            </a:r>
            <a:r>
              <a:rPr lang="fr-FR" sz="1800" dirty="0"/>
              <a:t> 24’, </a:t>
            </a:r>
          </a:p>
          <a:p>
            <a:pPr marL="285750" indent="-285750">
              <a:buFontTx/>
              <a:buChar char="-"/>
            </a:pPr>
            <a:r>
              <a:rPr lang="fr-FR" sz="1800" dirty="0"/>
              <a:t>le code du lieu (à choisir dans la liste déroulante)</a:t>
            </a:r>
          </a:p>
          <a:p>
            <a:pPr marL="285750" indent="-285750">
              <a:buFontTx/>
              <a:buChar char="-"/>
            </a:pPr>
            <a:r>
              <a:rPr lang="fr-FR" sz="1800" dirty="0"/>
              <a:t>Puis saisir les horaires de début et de fin de permanence</a:t>
            </a:r>
          </a:p>
          <a:p>
            <a:pPr marL="285750" indent="-285750">
              <a:buFontTx/>
              <a:buChar char="-"/>
            </a:pPr>
            <a:r>
              <a:rPr lang="fr-FR" sz="1800" dirty="0"/>
              <a:t>Enfin saisir un ‘X’ dans la colonne du ou des CE concernés </a:t>
            </a:r>
            <a:r>
              <a:rPr lang="fr-FR" sz="1400" dirty="0"/>
              <a:t>(le nombre de colonnes de ce tableau est fonction du nombre de membres de la commission)</a:t>
            </a:r>
          </a:p>
          <a:p>
            <a:pPr algn="r"/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13137310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82FB6CE-5C50-3912-5428-DA6304B5F9F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440" y="1817269"/>
            <a:ext cx="10632504" cy="4178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4" y="1341439"/>
            <a:ext cx="7488237" cy="935037"/>
          </a:xfrm>
        </p:spPr>
        <p:txBody>
          <a:bodyPr/>
          <a:lstStyle/>
          <a:p>
            <a:pPr algn="l"/>
            <a:r>
              <a:rPr lang="fr-FR" sz="2000" dirty="0" err="1">
                <a:solidFill>
                  <a:srgbClr val="003366"/>
                </a:solidFill>
                <a:ea typeface="+mn-ea"/>
                <a:cs typeface="+mn-cs"/>
              </a:rPr>
              <a:t>GeCOb</a:t>
            </a:r>
            <a:r>
              <a:rPr lang="fr-FR" sz="2000" dirty="0">
                <a:solidFill>
                  <a:srgbClr val="003366"/>
                </a:solidFill>
                <a:ea typeface="+mn-ea"/>
                <a:cs typeface="+mn-cs"/>
              </a:rPr>
              <a:t> : Organisation – Planning des permanences</a:t>
            </a:r>
          </a:p>
          <a:p>
            <a:pPr algn="l"/>
            <a:endParaRPr lang="fr-FR" sz="2800" dirty="0">
              <a:solidFill>
                <a:srgbClr val="003366"/>
              </a:solidFill>
              <a:latin typeface="Arial Black" charset="0"/>
              <a:ea typeface="+mn-ea"/>
              <a:cs typeface="+mn-cs"/>
            </a:endParaRPr>
          </a:p>
          <a:p>
            <a:pPr algn="l" eaLnBrk="1" hangingPunct="1">
              <a:defRPr/>
            </a:pP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___________ </a:t>
            </a:r>
          </a:p>
        </p:txBody>
      </p:sp>
      <p:pic>
        <p:nvPicPr>
          <p:cNvPr id="5124" name="Imag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3389" y="119063"/>
            <a:ext cx="21605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188DE9D-7063-7AD1-F1EE-8D3962B22FD7}"/>
              </a:ext>
            </a:extLst>
          </p:cNvPr>
          <p:cNvSpPr txBox="1"/>
          <p:nvPr/>
        </p:nvSpPr>
        <p:spPr>
          <a:xfrm>
            <a:off x="5879976" y="3780234"/>
            <a:ext cx="5472608" cy="17235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800" dirty="0"/>
              <a:t>Il est possible ici de trier les dates de permanence dans l’ordre chronologique par le bouton ‘Tri des dates’</a:t>
            </a:r>
          </a:p>
          <a:p>
            <a:r>
              <a:rPr lang="fr-FR" sz="1800" dirty="0"/>
              <a:t>Et de visualiser/imprimer le calendrier des permanences par le bouton ‘calendrier’</a:t>
            </a:r>
            <a:endParaRPr lang="fr-FR" sz="1400" dirty="0"/>
          </a:p>
          <a:p>
            <a:pPr algn="r"/>
            <a:r>
              <a:rPr lang="fr-FR" sz="1600" dirty="0"/>
              <a:t>Un bouton permet le retour au menu.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E94A431-47DA-03AE-2AC5-F89ADB4689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902" y="2570698"/>
            <a:ext cx="4909559" cy="3900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3962354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F8D8D2A-31DF-FB57-03AA-5F587B9DF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214" y="1844125"/>
            <a:ext cx="9696451" cy="4319390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4" y="1341439"/>
            <a:ext cx="7488237" cy="935037"/>
          </a:xfrm>
        </p:spPr>
        <p:txBody>
          <a:bodyPr/>
          <a:lstStyle/>
          <a:p>
            <a:pPr algn="l"/>
            <a:r>
              <a:rPr lang="fr-FR" sz="2800" dirty="0" err="1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GeCOb</a:t>
            </a: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 : Menu général</a:t>
            </a:r>
          </a:p>
          <a:p>
            <a:pPr algn="l" eaLnBrk="1" hangingPunct="1">
              <a:defRPr/>
            </a:pP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___________ </a:t>
            </a:r>
          </a:p>
        </p:txBody>
      </p:sp>
      <p:pic>
        <p:nvPicPr>
          <p:cNvPr id="5124" name="Imag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3389" y="119063"/>
            <a:ext cx="21605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09E40582-7833-B4F9-81E4-44844F937F5F}"/>
              </a:ext>
            </a:extLst>
          </p:cNvPr>
          <p:cNvSpPr/>
          <p:nvPr/>
        </p:nvSpPr>
        <p:spPr bwMode="auto">
          <a:xfrm>
            <a:off x="8040217" y="3429000"/>
            <a:ext cx="1656234" cy="721216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03573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D509C3E-D321-AA18-3F05-87BB7A74C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1738001"/>
            <a:ext cx="10992544" cy="3796224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4" y="1341439"/>
            <a:ext cx="7488237" cy="935037"/>
          </a:xfrm>
        </p:spPr>
        <p:txBody>
          <a:bodyPr/>
          <a:lstStyle/>
          <a:p>
            <a:pPr algn="l"/>
            <a:r>
              <a:rPr lang="fr-FR" sz="2000" dirty="0" err="1">
                <a:solidFill>
                  <a:srgbClr val="003366"/>
                </a:solidFill>
                <a:ea typeface="+mn-ea"/>
                <a:cs typeface="+mn-cs"/>
              </a:rPr>
              <a:t>GeCOb</a:t>
            </a:r>
            <a:r>
              <a:rPr lang="fr-FR" sz="2000" dirty="0">
                <a:solidFill>
                  <a:srgbClr val="003366"/>
                </a:solidFill>
                <a:ea typeface="+mn-ea"/>
                <a:cs typeface="+mn-cs"/>
              </a:rPr>
              <a:t> : Observations – Thématiques</a:t>
            </a:r>
          </a:p>
          <a:p>
            <a:pPr algn="l"/>
            <a:endParaRPr lang="fr-FR" sz="2800" dirty="0">
              <a:solidFill>
                <a:srgbClr val="003366"/>
              </a:solidFill>
              <a:latin typeface="Arial Black" charset="0"/>
              <a:ea typeface="+mn-ea"/>
              <a:cs typeface="+mn-cs"/>
            </a:endParaRPr>
          </a:p>
          <a:p>
            <a:pPr algn="l" eaLnBrk="1" hangingPunct="1">
              <a:defRPr/>
            </a:pP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___________ </a:t>
            </a:r>
          </a:p>
        </p:txBody>
      </p:sp>
      <p:pic>
        <p:nvPicPr>
          <p:cNvPr id="5124" name="Imag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3389" y="119063"/>
            <a:ext cx="21605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43A41C8-5BE1-39E9-B2A0-650AB6721775}"/>
              </a:ext>
            </a:extLst>
          </p:cNvPr>
          <p:cNvSpPr txBox="1"/>
          <p:nvPr/>
        </p:nvSpPr>
        <p:spPr>
          <a:xfrm>
            <a:off x="2208214" y="4435080"/>
            <a:ext cx="4319835" cy="17235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800" dirty="0"/>
              <a:t>Indiquer ici le nombre (dans la limite de 12) puis les libellés des thématiques qui serviront de base à la ventilation des observations recueillies au cours de l’enquête entre différentes rubriques.</a:t>
            </a:r>
          </a:p>
          <a:p>
            <a:pPr algn="r"/>
            <a:r>
              <a:rPr lang="fr-FR" sz="1600" dirty="0"/>
              <a:t>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3D51C6C-8037-6F58-A507-BE9FE8007F2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1000"/>
          </a:blip>
          <a:stretch>
            <a:fillRect/>
          </a:stretch>
        </p:blipFill>
        <p:spPr>
          <a:xfrm>
            <a:off x="10776520" y="3800580"/>
            <a:ext cx="889525" cy="159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9960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7559B64-9674-66F2-5802-518CF580D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872" y="1628800"/>
            <a:ext cx="7021470" cy="4636400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4" y="1341439"/>
            <a:ext cx="7488237" cy="935037"/>
          </a:xfrm>
        </p:spPr>
        <p:txBody>
          <a:bodyPr/>
          <a:lstStyle/>
          <a:p>
            <a:pPr algn="l"/>
            <a:r>
              <a:rPr lang="fr-FR" sz="2000" dirty="0" err="1">
                <a:solidFill>
                  <a:srgbClr val="003366"/>
                </a:solidFill>
                <a:ea typeface="+mn-ea"/>
                <a:cs typeface="+mn-cs"/>
              </a:rPr>
              <a:t>GeCOb</a:t>
            </a:r>
            <a:r>
              <a:rPr lang="fr-FR" sz="2000" dirty="0">
                <a:solidFill>
                  <a:srgbClr val="003366"/>
                </a:solidFill>
                <a:ea typeface="+mn-ea"/>
                <a:cs typeface="+mn-cs"/>
              </a:rPr>
              <a:t> : Observations – Thématiques (déclinaison)</a:t>
            </a:r>
          </a:p>
          <a:p>
            <a:pPr algn="l"/>
            <a:endParaRPr lang="fr-FR" sz="2800" dirty="0">
              <a:solidFill>
                <a:srgbClr val="003366"/>
              </a:solidFill>
              <a:latin typeface="Arial Black" charset="0"/>
              <a:ea typeface="+mn-ea"/>
              <a:cs typeface="+mn-cs"/>
            </a:endParaRPr>
          </a:p>
          <a:p>
            <a:pPr algn="l" eaLnBrk="1" hangingPunct="1">
              <a:defRPr/>
            </a:pP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___________ </a:t>
            </a:r>
          </a:p>
        </p:txBody>
      </p:sp>
      <p:pic>
        <p:nvPicPr>
          <p:cNvPr id="5124" name="Imag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3389" y="119063"/>
            <a:ext cx="21605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43A41C8-5BE1-39E9-B2A0-650AB6721775}"/>
              </a:ext>
            </a:extLst>
          </p:cNvPr>
          <p:cNvSpPr txBox="1"/>
          <p:nvPr/>
        </p:nvSpPr>
        <p:spPr>
          <a:xfrm>
            <a:off x="839416" y="4552013"/>
            <a:ext cx="6858240" cy="20005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800" dirty="0"/>
              <a:t>Chaque thématique est déclinée en rubriques (dans la limite de 9 par thématique). </a:t>
            </a:r>
          </a:p>
          <a:p>
            <a:r>
              <a:rPr lang="fr-FR" sz="1800" dirty="0"/>
              <a:t>Les observations seront rattachées à une rubrique : il faut donc créer une rubrique au moins pour une thématique déclarée dans la phase précédente.</a:t>
            </a:r>
          </a:p>
          <a:p>
            <a:endParaRPr lang="fr-FR" sz="1800" dirty="0"/>
          </a:p>
          <a:p>
            <a:pPr algn="r"/>
            <a:endParaRPr lang="fr-FR" sz="16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35FFDD0-C1A1-8A79-6C5C-F48A0CCCBB0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48000"/>
          </a:blip>
          <a:stretch>
            <a:fillRect/>
          </a:stretch>
        </p:blipFill>
        <p:spPr>
          <a:xfrm rot="14026452">
            <a:off x="7909635" y="246131"/>
            <a:ext cx="1330075" cy="256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6042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4" y="1341439"/>
            <a:ext cx="7488237" cy="935037"/>
          </a:xfrm>
        </p:spPr>
        <p:txBody>
          <a:bodyPr/>
          <a:lstStyle/>
          <a:p>
            <a:pPr algn="l"/>
            <a:r>
              <a:rPr lang="fr-FR" sz="2000" dirty="0" err="1">
                <a:solidFill>
                  <a:srgbClr val="003366"/>
                </a:solidFill>
                <a:ea typeface="+mn-ea"/>
                <a:cs typeface="+mn-cs"/>
              </a:rPr>
              <a:t>GeCOb</a:t>
            </a:r>
            <a:r>
              <a:rPr lang="fr-FR" sz="2000" dirty="0">
                <a:solidFill>
                  <a:srgbClr val="003366"/>
                </a:solidFill>
                <a:ea typeface="+mn-ea"/>
                <a:cs typeface="+mn-cs"/>
              </a:rPr>
              <a:t> : Observations – Thématiques et rubriques</a:t>
            </a:r>
          </a:p>
          <a:p>
            <a:pPr algn="l"/>
            <a:endParaRPr lang="fr-FR" sz="2800" dirty="0">
              <a:solidFill>
                <a:srgbClr val="003366"/>
              </a:solidFill>
              <a:latin typeface="Arial Black" charset="0"/>
              <a:ea typeface="+mn-ea"/>
              <a:cs typeface="+mn-cs"/>
            </a:endParaRPr>
          </a:p>
          <a:p>
            <a:pPr algn="l" eaLnBrk="1" hangingPunct="1">
              <a:defRPr/>
            </a:pP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___________ </a:t>
            </a:r>
          </a:p>
        </p:txBody>
      </p:sp>
      <p:pic>
        <p:nvPicPr>
          <p:cNvPr id="5124" name="Imag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3389" y="119063"/>
            <a:ext cx="21605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43A41C8-5BE1-39E9-B2A0-650AB6721775}"/>
              </a:ext>
            </a:extLst>
          </p:cNvPr>
          <p:cNvSpPr txBox="1"/>
          <p:nvPr/>
        </p:nvSpPr>
        <p:spPr>
          <a:xfrm>
            <a:off x="2043674" y="3284985"/>
            <a:ext cx="8104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/>
              <a:t>Lors du retour au menu, </a:t>
            </a:r>
            <a:r>
              <a:rPr lang="fr-FR" sz="1800" dirty="0" err="1"/>
              <a:t>GeCOB</a:t>
            </a:r>
            <a:r>
              <a:rPr lang="fr-FR" sz="1800" dirty="0"/>
              <a:t> vérifie l’existence d’au moins une rubrique par thématique, ainsi que l’existence d’un libellé pour chaque thématique.</a:t>
            </a:r>
            <a:endParaRPr lang="fr-FR" sz="16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81BB588-5C28-89E0-FC06-3B6469631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890" y="3979409"/>
            <a:ext cx="6954220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5543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E4FB4D3-3642-EBB6-73C3-D9FC24086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4" y="1759614"/>
            <a:ext cx="9840416" cy="4387186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4" y="1341439"/>
            <a:ext cx="7488237" cy="935037"/>
          </a:xfrm>
        </p:spPr>
        <p:txBody>
          <a:bodyPr/>
          <a:lstStyle/>
          <a:p>
            <a:pPr algn="l"/>
            <a:r>
              <a:rPr lang="fr-FR" sz="2800" dirty="0" err="1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GeCOb</a:t>
            </a: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 : Menu général</a:t>
            </a:r>
          </a:p>
          <a:p>
            <a:pPr algn="l" eaLnBrk="1" hangingPunct="1">
              <a:defRPr/>
            </a:pP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___________ </a:t>
            </a:r>
          </a:p>
        </p:txBody>
      </p:sp>
      <p:pic>
        <p:nvPicPr>
          <p:cNvPr id="5124" name="Imag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3389" y="119063"/>
            <a:ext cx="21605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09E40582-7833-B4F9-81E4-44844F937F5F}"/>
              </a:ext>
            </a:extLst>
          </p:cNvPr>
          <p:cNvSpPr/>
          <p:nvPr/>
        </p:nvSpPr>
        <p:spPr bwMode="auto">
          <a:xfrm>
            <a:off x="10056440" y="3356992"/>
            <a:ext cx="1800200" cy="648072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07902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4" y="1341439"/>
            <a:ext cx="7488237" cy="935037"/>
          </a:xfrm>
        </p:spPr>
        <p:txBody>
          <a:bodyPr/>
          <a:lstStyle/>
          <a:p>
            <a:pPr algn="l"/>
            <a:r>
              <a:rPr lang="fr-FR" sz="2000" dirty="0" err="1">
                <a:solidFill>
                  <a:srgbClr val="003366"/>
                </a:solidFill>
                <a:ea typeface="+mn-ea"/>
                <a:cs typeface="+mn-cs"/>
              </a:rPr>
              <a:t>GeCOb</a:t>
            </a:r>
            <a:r>
              <a:rPr lang="fr-FR" sz="2000" dirty="0">
                <a:solidFill>
                  <a:srgbClr val="003366"/>
                </a:solidFill>
                <a:ea typeface="+mn-ea"/>
                <a:cs typeface="+mn-cs"/>
              </a:rPr>
              <a:t> : Observations – </a:t>
            </a:r>
            <a:r>
              <a:rPr lang="fr-FR" sz="2000" dirty="0" err="1">
                <a:solidFill>
                  <a:srgbClr val="003366"/>
                </a:solidFill>
                <a:ea typeface="+mn-ea"/>
                <a:cs typeface="+mn-cs"/>
              </a:rPr>
              <a:t>Paramètrage</a:t>
            </a:r>
            <a:r>
              <a:rPr lang="fr-FR" sz="2000" dirty="0">
                <a:solidFill>
                  <a:srgbClr val="003366"/>
                </a:solidFill>
                <a:ea typeface="+mn-ea"/>
                <a:cs typeface="+mn-cs"/>
              </a:rPr>
              <a:t> de la saisie</a:t>
            </a:r>
          </a:p>
          <a:p>
            <a:pPr algn="l"/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___________ </a:t>
            </a:r>
          </a:p>
        </p:txBody>
      </p:sp>
      <p:pic>
        <p:nvPicPr>
          <p:cNvPr id="5124" name="Imag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3389" y="119063"/>
            <a:ext cx="21605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87D1088-14AE-D79D-3B03-BA3C77D7AA4D}"/>
              </a:ext>
            </a:extLst>
          </p:cNvPr>
          <p:cNvSpPr txBox="1"/>
          <p:nvPr/>
        </p:nvSpPr>
        <p:spPr>
          <a:xfrm>
            <a:off x="2351585" y="2564905"/>
            <a:ext cx="748823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différentes colonnes du tableau de saisie des observations peuvent être activées ou non selon les besoins propres de l’enquête, par ex :</a:t>
            </a:r>
          </a:p>
          <a:p>
            <a:r>
              <a:rPr lang="fr-FR" sz="2000" dirty="0"/>
              <a:t>- en l’absence de registre dématérialisé, la colonne correspondante peut être masquée</a:t>
            </a:r>
          </a:p>
          <a:p>
            <a:r>
              <a:rPr lang="fr-FR" sz="2000" dirty="0"/>
              <a:t>- hors commission, il est inutile de conserver la colonne ‘</a:t>
            </a:r>
            <a:r>
              <a:rPr lang="fr-FR" sz="2000" dirty="0" err="1"/>
              <a:t>observ</a:t>
            </a:r>
            <a:r>
              <a:rPr lang="fr-FR" sz="2000" dirty="0"/>
              <a:t> traitée par’</a:t>
            </a:r>
          </a:p>
          <a:p>
            <a:r>
              <a:rPr lang="fr-FR" sz="2000" dirty="0"/>
              <a:t>- …</a:t>
            </a:r>
          </a:p>
          <a:p>
            <a:endParaRPr lang="fr-FR" sz="2000" dirty="0"/>
          </a:p>
          <a:p>
            <a:r>
              <a:rPr lang="fr-FR" sz="1800" i="1" dirty="0"/>
              <a:t>Une colonne observation a été ajoutée à droite pour servir d’aide mémoire. Cette colonne ne fait l’objet d’aucun traitement. Elle peut aussi être masquée.</a:t>
            </a:r>
          </a:p>
        </p:txBody>
      </p:sp>
    </p:spTree>
    <p:extLst>
      <p:ext uri="{BB962C8B-B14F-4D97-AF65-F5344CB8AC3E}">
        <p14:creationId xmlns:p14="http://schemas.microsoft.com/office/powerpoint/2010/main" val="318023612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A365348-7703-2D07-8069-377D6AD6B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48" y="1823798"/>
            <a:ext cx="9696451" cy="4323002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4" y="1341439"/>
            <a:ext cx="7488237" cy="935037"/>
          </a:xfrm>
        </p:spPr>
        <p:txBody>
          <a:bodyPr/>
          <a:lstStyle/>
          <a:p>
            <a:pPr algn="l"/>
            <a:r>
              <a:rPr lang="fr-FR" sz="2800" dirty="0" err="1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GeCOb</a:t>
            </a: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 : Saisie des observations</a:t>
            </a:r>
          </a:p>
          <a:p>
            <a:pPr algn="l"/>
            <a:endParaRPr lang="fr-FR" sz="2800" dirty="0">
              <a:solidFill>
                <a:srgbClr val="003366"/>
              </a:solidFill>
              <a:latin typeface="Arial Black" charset="0"/>
              <a:ea typeface="+mn-ea"/>
              <a:cs typeface="+mn-cs"/>
            </a:endParaRPr>
          </a:p>
          <a:p>
            <a:pPr algn="l" eaLnBrk="1" hangingPunct="1">
              <a:defRPr/>
            </a:pP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___________ </a:t>
            </a:r>
          </a:p>
        </p:txBody>
      </p:sp>
      <p:pic>
        <p:nvPicPr>
          <p:cNvPr id="5124" name="Imag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3389" y="119063"/>
            <a:ext cx="21605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09E40582-7833-B4F9-81E4-44844F937F5F}"/>
              </a:ext>
            </a:extLst>
          </p:cNvPr>
          <p:cNvSpPr/>
          <p:nvPr/>
        </p:nvSpPr>
        <p:spPr bwMode="auto">
          <a:xfrm>
            <a:off x="8976320" y="4011037"/>
            <a:ext cx="2016224" cy="576064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3236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4" y="1341439"/>
            <a:ext cx="7488237" cy="935037"/>
          </a:xfrm>
        </p:spPr>
        <p:txBody>
          <a:bodyPr/>
          <a:lstStyle/>
          <a:p>
            <a:pPr algn="l"/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Gestion des commissions d’enquête publique</a:t>
            </a:r>
          </a:p>
          <a:p>
            <a:pPr algn="l" eaLnBrk="1" hangingPunct="1">
              <a:defRPr/>
            </a:pP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___________</a:t>
            </a:r>
          </a:p>
        </p:txBody>
      </p:sp>
      <p:pic>
        <p:nvPicPr>
          <p:cNvPr id="5124" name="Imag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3389" y="119063"/>
            <a:ext cx="21605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A572CA4-C224-4649-9D16-DB2BFA3EE5E9}"/>
              </a:ext>
            </a:extLst>
          </p:cNvPr>
          <p:cNvSpPr txBox="1"/>
          <p:nvPr/>
        </p:nvSpPr>
        <p:spPr>
          <a:xfrm>
            <a:off x="2351584" y="2996953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GeCOb</a:t>
            </a:r>
            <a:r>
              <a:rPr lang="fr-FR" dirty="0"/>
              <a:t> est un tableur Excel permettant la gestion des commissions d’enquête et/ou des observations.</a:t>
            </a:r>
          </a:p>
          <a:p>
            <a:endParaRPr lang="fr-FR" dirty="0"/>
          </a:p>
          <a:p>
            <a:endParaRPr lang="fr-FR" dirty="0"/>
          </a:p>
          <a:p>
            <a:pPr algn="just"/>
            <a:r>
              <a:rPr lang="fr-FR" dirty="0"/>
              <a:t>La version 3,0 permet l’édition d’une liste des observations triées par thème et rubrique pour le procès-verbal de synthèse et la production d’un fichier </a:t>
            </a:r>
            <a:r>
              <a:rPr lang="fr-FR" dirty="0" err="1"/>
              <a:t>excel</a:t>
            </a:r>
            <a:r>
              <a:rPr lang="fr-FR" dirty="0"/>
              <a:t> destiné à être complété des réponses du porteur de projet.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C2BC51C-FCB1-8922-0008-4EF4BB53F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4699"/>
            <a:ext cx="12192000" cy="2708601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4" y="1341439"/>
            <a:ext cx="7488237" cy="935037"/>
          </a:xfrm>
        </p:spPr>
        <p:txBody>
          <a:bodyPr/>
          <a:lstStyle/>
          <a:p>
            <a:pPr algn="l"/>
            <a:r>
              <a:rPr lang="fr-FR" sz="2000" dirty="0" err="1">
                <a:solidFill>
                  <a:srgbClr val="003366"/>
                </a:solidFill>
                <a:ea typeface="+mn-ea"/>
                <a:cs typeface="+mn-cs"/>
              </a:rPr>
              <a:t>GeCOb</a:t>
            </a:r>
            <a:r>
              <a:rPr lang="fr-FR" sz="2000" dirty="0">
                <a:solidFill>
                  <a:srgbClr val="003366"/>
                </a:solidFill>
                <a:ea typeface="+mn-ea"/>
                <a:cs typeface="+mn-cs"/>
              </a:rPr>
              <a:t> : Observations – Saisie (1)</a:t>
            </a:r>
          </a:p>
          <a:p>
            <a:pPr algn="l"/>
            <a:endParaRPr lang="fr-FR" sz="2800" dirty="0">
              <a:solidFill>
                <a:srgbClr val="003366"/>
              </a:solidFill>
              <a:latin typeface="Arial Black" charset="0"/>
              <a:ea typeface="+mn-ea"/>
              <a:cs typeface="+mn-cs"/>
            </a:endParaRPr>
          </a:p>
          <a:p>
            <a:pPr algn="l" eaLnBrk="1" hangingPunct="1">
              <a:defRPr/>
            </a:pP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___________ </a:t>
            </a:r>
          </a:p>
        </p:txBody>
      </p:sp>
      <p:pic>
        <p:nvPicPr>
          <p:cNvPr id="5124" name="Imag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3389" y="119063"/>
            <a:ext cx="21605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43A41C8-5BE1-39E9-B2A0-650AB6721775}"/>
              </a:ext>
            </a:extLst>
          </p:cNvPr>
          <p:cNvSpPr txBox="1"/>
          <p:nvPr/>
        </p:nvSpPr>
        <p:spPr>
          <a:xfrm>
            <a:off x="3431704" y="3855089"/>
            <a:ext cx="6788444" cy="28007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800" dirty="0"/>
              <a:t>Les observations pourront être saisie ici :</a:t>
            </a:r>
          </a:p>
          <a:p>
            <a:pPr marL="285750" indent="-285750">
              <a:buFontTx/>
              <a:buChar char="-"/>
            </a:pPr>
            <a:r>
              <a:rPr lang="fr-FR" sz="1800" dirty="0" err="1"/>
              <a:t>N°Registre</a:t>
            </a:r>
            <a:r>
              <a:rPr lang="fr-FR" sz="1800" dirty="0"/>
              <a:t> numérique le cas échéant (afin de permettre une vérification de l’ exhaustivité de la saisie)</a:t>
            </a:r>
          </a:p>
          <a:p>
            <a:pPr marL="285750" indent="-285750">
              <a:buFontTx/>
              <a:buChar char="-"/>
            </a:pPr>
            <a:r>
              <a:rPr lang="fr-FR" sz="1800" dirty="0"/>
              <a:t>‘lieu d’enquête’, ‘source’, ‘</a:t>
            </a:r>
            <a:r>
              <a:rPr lang="fr-FR" sz="1800" dirty="0" err="1"/>
              <a:t>observ</a:t>
            </a:r>
            <a:r>
              <a:rPr lang="fr-FR" sz="1800" dirty="0"/>
              <a:t> traitée par’, et ‘commune concernée’ : à choisir dans une liste déroulante.</a:t>
            </a:r>
          </a:p>
          <a:p>
            <a:pPr lvl="2"/>
            <a:r>
              <a:rPr lang="fr-FR" sz="1400" dirty="0"/>
              <a:t>La hauteur de ligne s’ajuste automatiquement au contenu</a:t>
            </a:r>
          </a:p>
          <a:p>
            <a:pPr lvl="2"/>
            <a:r>
              <a:rPr lang="fr-FR" sz="1400" dirty="0"/>
              <a:t>Pour passer à la ligne à l’intérieur d’une cellule : &lt;Alt&gt;*&lt;entrée&gt; sous Windows &lt;Cmd&gt;*&lt;entrée&gt; sous </a:t>
            </a:r>
            <a:r>
              <a:rPr lang="fr-FR" sz="1400" dirty="0" err="1"/>
              <a:t>MacOS</a:t>
            </a:r>
            <a:endParaRPr lang="fr-FR" sz="1400" dirty="0"/>
          </a:p>
          <a:p>
            <a:pPr lvl="2"/>
            <a:r>
              <a:rPr lang="fr-FR" sz="1400" dirty="0"/>
              <a:t>Les filtres sur chaque colonne permettent un tri par thème, par commune, etc…</a:t>
            </a:r>
          </a:p>
          <a:p>
            <a:pPr algn="r"/>
            <a:r>
              <a:rPr lang="fr-FR" sz="1600" dirty="0"/>
              <a:t>---</a:t>
            </a:r>
            <a:r>
              <a:rPr lang="fr-FR" sz="1600" dirty="0">
                <a:sym typeface="Wingdings" panose="05000000000000000000" pitchFamily="2" charset="2"/>
              </a:rPr>
              <a:t></a:t>
            </a:r>
            <a:endParaRPr lang="fr-FR" sz="16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3DBD15B-DE33-4DB6-D39F-CF8C4B64A3FC}"/>
              </a:ext>
            </a:extLst>
          </p:cNvPr>
          <p:cNvSpPr txBox="1"/>
          <p:nvPr/>
        </p:nvSpPr>
        <p:spPr>
          <a:xfrm>
            <a:off x="306808" y="612804"/>
            <a:ext cx="97525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/>
              <a:t>Sont indiqués ici les nombres d’observations déjà enregistrées par canal</a:t>
            </a:r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id="{BCB625EF-2ED5-7B9E-537F-C27E9D6979B6}"/>
              </a:ext>
            </a:extLst>
          </p:cNvPr>
          <p:cNvSpPr/>
          <p:nvPr/>
        </p:nvSpPr>
        <p:spPr bwMode="auto">
          <a:xfrm>
            <a:off x="623392" y="1536134"/>
            <a:ext cx="360040" cy="53856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8B1707F-7D23-D43C-F094-B1CA1864445C}"/>
              </a:ext>
            </a:extLst>
          </p:cNvPr>
          <p:cNvSpPr txBox="1"/>
          <p:nvPr/>
        </p:nvSpPr>
        <p:spPr>
          <a:xfrm>
            <a:off x="10632504" y="836712"/>
            <a:ext cx="1080120" cy="8617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Ce bouton permet d’aller directement à la première ligne disponible</a:t>
            </a:r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54757314-6B96-E6FA-97A7-ED6376A12365}"/>
              </a:ext>
            </a:extLst>
          </p:cNvPr>
          <p:cNvSpPr/>
          <p:nvPr/>
        </p:nvSpPr>
        <p:spPr bwMode="auto">
          <a:xfrm>
            <a:off x="11064552" y="1698486"/>
            <a:ext cx="288032" cy="37621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3599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4" y="1341439"/>
            <a:ext cx="7488237" cy="935037"/>
          </a:xfrm>
        </p:spPr>
        <p:txBody>
          <a:bodyPr/>
          <a:lstStyle/>
          <a:p>
            <a:pPr algn="l"/>
            <a:r>
              <a:rPr lang="fr-FR" sz="2000" dirty="0" err="1">
                <a:solidFill>
                  <a:srgbClr val="003366"/>
                </a:solidFill>
                <a:ea typeface="+mn-ea"/>
                <a:cs typeface="+mn-cs"/>
              </a:rPr>
              <a:t>GeCOb</a:t>
            </a:r>
            <a:r>
              <a:rPr lang="fr-FR" sz="2000" dirty="0">
                <a:solidFill>
                  <a:srgbClr val="003366"/>
                </a:solidFill>
                <a:ea typeface="+mn-ea"/>
                <a:cs typeface="+mn-cs"/>
              </a:rPr>
              <a:t> : Observations – Saisie (2)</a:t>
            </a:r>
          </a:p>
          <a:p>
            <a:pPr algn="l"/>
            <a:endParaRPr lang="fr-FR" sz="2800" dirty="0">
              <a:solidFill>
                <a:srgbClr val="003366"/>
              </a:solidFill>
              <a:latin typeface="Arial Black" charset="0"/>
              <a:ea typeface="+mn-ea"/>
              <a:cs typeface="+mn-cs"/>
            </a:endParaRPr>
          </a:p>
          <a:p>
            <a:pPr algn="l" eaLnBrk="1" hangingPunct="1">
              <a:defRPr/>
            </a:pP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___________ </a:t>
            </a:r>
          </a:p>
        </p:txBody>
      </p:sp>
      <p:pic>
        <p:nvPicPr>
          <p:cNvPr id="5124" name="Imag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3389" y="119063"/>
            <a:ext cx="21605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DBE419D-9F04-3684-5D90-70EAD65B9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496" y="1772817"/>
            <a:ext cx="9144000" cy="213748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43A41C8-5BE1-39E9-B2A0-650AB6721775}"/>
              </a:ext>
            </a:extLst>
          </p:cNvPr>
          <p:cNvSpPr txBox="1"/>
          <p:nvPr/>
        </p:nvSpPr>
        <p:spPr>
          <a:xfrm>
            <a:off x="2927648" y="3840065"/>
            <a:ext cx="7580532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800" dirty="0"/>
              <a:t>L’observation sera rattachée à une rubrique (un thème) pour son traitement ultérieur.</a:t>
            </a:r>
          </a:p>
          <a:p>
            <a:endParaRPr lang="fr-FR" sz="1800" dirty="0"/>
          </a:p>
          <a:p>
            <a:r>
              <a:rPr lang="fr-FR" sz="1800" dirty="0"/>
              <a:t>Si une observation porte sur plusieurs thèmes, il sera créé une ligne par thème abordé.</a:t>
            </a:r>
          </a:p>
          <a:p>
            <a:r>
              <a:rPr lang="fr-FR" sz="1800" dirty="0"/>
              <a:t>Le résumé de l’observation portera sur le thème indiqué ligne par ligne à choisir dans une liste déroulante.</a:t>
            </a:r>
          </a:p>
          <a:p>
            <a:endParaRPr lang="fr-FR" sz="1800" dirty="0"/>
          </a:p>
          <a:p>
            <a:r>
              <a:rPr lang="fr-FR" sz="1800" dirty="0"/>
              <a:t>Il est également possible de saisir le sens de l’observation : &lt;F&gt;</a:t>
            </a:r>
            <a:r>
              <a:rPr lang="fr-FR" sz="1800" dirty="0" err="1"/>
              <a:t>avorable</a:t>
            </a:r>
            <a:r>
              <a:rPr lang="fr-FR" sz="1800" dirty="0"/>
              <a:t>, &lt;D&gt;</a:t>
            </a:r>
            <a:r>
              <a:rPr lang="fr-FR" sz="1800" dirty="0" err="1"/>
              <a:t>éfavorable</a:t>
            </a:r>
            <a:r>
              <a:rPr lang="fr-FR" sz="1800" dirty="0"/>
              <a:t>, &lt;N&gt;</a:t>
            </a:r>
            <a:r>
              <a:rPr lang="fr-FR" sz="1800" dirty="0" err="1"/>
              <a:t>eutre</a:t>
            </a:r>
            <a:r>
              <a:rPr lang="fr-FR" sz="1800" dirty="0"/>
              <a:t>, ou &lt;H&gt;ors sujet</a:t>
            </a:r>
          </a:p>
        </p:txBody>
      </p:sp>
    </p:spTree>
    <p:extLst>
      <p:ext uri="{BB962C8B-B14F-4D97-AF65-F5344CB8AC3E}">
        <p14:creationId xmlns:p14="http://schemas.microsoft.com/office/powerpoint/2010/main" val="136235233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4" y="1341439"/>
            <a:ext cx="7488237" cy="935037"/>
          </a:xfrm>
        </p:spPr>
        <p:txBody>
          <a:bodyPr/>
          <a:lstStyle/>
          <a:p>
            <a:pPr algn="l"/>
            <a:r>
              <a:rPr lang="fr-FR" sz="2000" dirty="0" err="1">
                <a:solidFill>
                  <a:srgbClr val="003366"/>
                </a:solidFill>
                <a:ea typeface="+mn-ea"/>
                <a:cs typeface="+mn-cs"/>
              </a:rPr>
              <a:t>GeCOb</a:t>
            </a:r>
            <a:r>
              <a:rPr lang="fr-FR" sz="2000" dirty="0">
                <a:solidFill>
                  <a:srgbClr val="003366"/>
                </a:solidFill>
                <a:ea typeface="+mn-ea"/>
                <a:cs typeface="+mn-cs"/>
              </a:rPr>
              <a:t> : Observations – Saisie (3)</a:t>
            </a:r>
          </a:p>
          <a:p>
            <a:pPr algn="l"/>
            <a:endParaRPr lang="fr-FR" sz="2800" dirty="0">
              <a:solidFill>
                <a:srgbClr val="003366"/>
              </a:solidFill>
              <a:latin typeface="Arial Black" charset="0"/>
              <a:ea typeface="+mn-ea"/>
              <a:cs typeface="+mn-cs"/>
            </a:endParaRPr>
          </a:p>
          <a:p>
            <a:pPr algn="l" eaLnBrk="1" hangingPunct="1">
              <a:defRPr/>
            </a:pP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___________ </a:t>
            </a:r>
          </a:p>
        </p:txBody>
      </p:sp>
      <p:pic>
        <p:nvPicPr>
          <p:cNvPr id="5124" name="Imag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3389" y="119063"/>
            <a:ext cx="21605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DBE419D-9F04-3684-5D90-70EAD65B9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496" y="1772817"/>
            <a:ext cx="9144000" cy="213748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43A41C8-5BE1-39E9-B2A0-650AB6721775}"/>
              </a:ext>
            </a:extLst>
          </p:cNvPr>
          <p:cNvSpPr txBox="1"/>
          <p:nvPr/>
        </p:nvSpPr>
        <p:spPr>
          <a:xfrm>
            <a:off x="3071664" y="4149081"/>
            <a:ext cx="7292500" cy="22775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2"/>
            <a:r>
              <a:rPr lang="fr-FR" sz="1800" b="1" u="sng" dirty="0"/>
              <a:t>Bon à savoir 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800" dirty="0"/>
              <a:t>La hauteur de ligne s’ajuste automatiquement au contenu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800" dirty="0"/>
              <a:t>Pour passer à la ligne à l’intérieur d’une cellule : &lt;Alt&gt;*&lt;entrée&gt; (ou &lt;cmd&gt;*&lt;entrée&gt;)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800" dirty="0"/>
              <a:t>Les filtres sur chaque colonne permettent un tri par thème, par commune, etc…</a:t>
            </a:r>
          </a:p>
          <a:p>
            <a:pPr marL="285750" indent="-285750">
              <a:buFontTx/>
              <a:buChar char="-"/>
            </a:pPr>
            <a:endParaRPr lang="fr-FR" sz="1800" dirty="0"/>
          </a:p>
          <a:p>
            <a:pPr algn="r"/>
            <a:r>
              <a:rPr lang="fr-FR" sz="1600" dirty="0"/>
              <a:t>Un bouton permet le retour au menu.</a:t>
            </a:r>
          </a:p>
        </p:txBody>
      </p:sp>
    </p:spTree>
    <p:extLst>
      <p:ext uri="{BB962C8B-B14F-4D97-AF65-F5344CB8AC3E}">
        <p14:creationId xmlns:p14="http://schemas.microsoft.com/office/powerpoint/2010/main" val="294442679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F80409B-1ECB-198E-5171-35254C185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214" y="1823797"/>
            <a:ext cx="9983785" cy="4451105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4" y="1341439"/>
            <a:ext cx="7488237" cy="935037"/>
          </a:xfrm>
        </p:spPr>
        <p:txBody>
          <a:bodyPr/>
          <a:lstStyle/>
          <a:p>
            <a:pPr algn="l"/>
            <a:r>
              <a:rPr lang="fr-FR" sz="2800" dirty="0" err="1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GeCOb</a:t>
            </a: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 : les statistiques (1)</a:t>
            </a:r>
          </a:p>
          <a:p>
            <a:pPr algn="l" eaLnBrk="1" hangingPunct="1">
              <a:defRPr/>
            </a:pP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___________ </a:t>
            </a:r>
          </a:p>
        </p:txBody>
      </p:sp>
      <p:pic>
        <p:nvPicPr>
          <p:cNvPr id="5124" name="Imag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3389" y="119063"/>
            <a:ext cx="21605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09E40582-7833-B4F9-81E4-44844F937F5F}"/>
              </a:ext>
            </a:extLst>
          </p:cNvPr>
          <p:cNvSpPr/>
          <p:nvPr/>
        </p:nvSpPr>
        <p:spPr bwMode="auto">
          <a:xfrm>
            <a:off x="8184232" y="4653136"/>
            <a:ext cx="1080120" cy="576064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89859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4" y="1341439"/>
            <a:ext cx="7488237" cy="935037"/>
          </a:xfrm>
        </p:spPr>
        <p:txBody>
          <a:bodyPr/>
          <a:lstStyle/>
          <a:p>
            <a:pPr algn="l"/>
            <a:r>
              <a:rPr lang="fr-FR" sz="2000" dirty="0" err="1">
                <a:solidFill>
                  <a:srgbClr val="003366"/>
                </a:solidFill>
                <a:ea typeface="+mn-ea"/>
                <a:cs typeface="+mn-cs"/>
              </a:rPr>
              <a:t>GeCOb</a:t>
            </a:r>
            <a:r>
              <a:rPr lang="fr-FR" sz="2000" dirty="0">
                <a:solidFill>
                  <a:srgbClr val="003366"/>
                </a:solidFill>
                <a:ea typeface="+mn-ea"/>
                <a:cs typeface="+mn-cs"/>
              </a:rPr>
              <a:t> : Stats Obs/thème</a:t>
            </a:r>
          </a:p>
          <a:p>
            <a:pPr algn="l" eaLnBrk="1" hangingPunct="1">
              <a:defRPr/>
            </a:pP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___________ </a:t>
            </a:r>
          </a:p>
        </p:txBody>
      </p:sp>
      <p:pic>
        <p:nvPicPr>
          <p:cNvPr id="5124" name="Imag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3389" y="119063"/>
            <a:ext cx="21605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62CA3C1-223F-4E87-6E02-9B445E60C363}"/>
              </a:ext>
            </a:extLst>
          </p:cNvPr>
          <p:cNvSpPr txBox="1"/>
          <p:nvPr/>
        </p:nvSpPr>
        <p:spPr>
          <a:xfrm>
            <a:off x="5375920" y="996815"/>
            <a:ext cx="6570208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800" dirty="0"/>
              <a:t>Le bouton ‘Stats </a:t>
            </a:r>
            <a:r>
              <a:rPr lang="fr-FR" sz="1800" dirty="0" err="1"/>
              <a:t>obs</a:t>
            </a:r>
            <a:r>
              <a:rPr lang="fr-FR" sz="1800" dirty="0"/>
              <a:t>/thème’ permet de visualiser la liste des thématiques et des rubriques liées et d’obtenir le nombre d’observations recueillies pour chacune d’elles,</a:t>
            </a:r>
          </a:p>
          <a:p>
            <a:endParaRPr lang="fr-FR" sz="18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5397742-0EE7-9619-6EF9-A62FE1193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529" y="2557245"/>
            <a:ext cx="1579129" cy="58814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B489EB9-7986-3869-4BBD-1877C43AE2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704" y="2482300"/>
            <a:ext cx="10553296" cy="335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5089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32D67EE-27CC-D2AA-08E5-8AE262E9A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1988840"/>
            <a:ext cx="9840416" cy="4554069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4" y="1341439"/>
            <a:ext cx="7488237" cy="935037"/>
          </a:xfrm>
        </p:spPr>
        <p:txBody>
          <a:bodyPr/>
          <a:lstStyle/>
          <a:p>
            <a:pPr algn="l"/>
            <a:r>
              <a:rPr lang="fr-FR" sz="2800" dirty="0" err="1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GeCOb</a:t>
            </a: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 : Statistiques (2)</a:t>
            </a:r>
          </a:p>
          <a:p>
            <a:pPr algn="l" eaLnBrk="1" hangingPunct="1">
              <a:defRPr/>
            </a:pP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___________ </a:t>
            </a:r>
          </a:p>
        </p:txBody>
      </p:sp>
      <p:pic>
        <p:nvPicPr>
          <p:cNvPr id="5124" name="Imag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3389" y="119063"/>
            <a:ext cx="21605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09E40582-7833-B4F9-81E4-44844F937F5F}"/>
              </a:ext>
            </a:extLst>
          </p:cNvPr>
          <p:cNvSpPr/>
          <p:nvPr/>
        </p:nvSpPr>
        <p:spPr bwMode="auto">
          <a:xfrm>
            <a:off x="9408368" y="4869160"/>
            <a:ext cx="1152128" cy="576064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11715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A5668D0-8C76-4107-39DA-BEF758D31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4820"/>
            <a:ext cx="12175728" cy="4504599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4" y="1341439"/>
            <a:ext cx="7488237" cy="935037"/>
          </a:xfrm>
        </p:spPr>
        <p:txBody>
          <a:bodyPr/>
          <a:lstStyle/>
          <a:p>
            <a:pPr algn="l"/>
            <a:r>
              <a:rPr lang="fr-FR" sz="2000" dirty="0" err="1">
                <a:solidFill>
                  <a:srgbClr val="003366"/>
                </a:solidFill>
                <a:ea typeface="+mn-ea"/>
                <a:cs typeface="+mn-cs"/>
              </a:rPr>
              <a:t>GeCOb</a:t>
            </a:r>
            <a:r>
              <a:rPr lang="fr-FR" sz="2000" dirty="0">
                <a:solidFill>
                  <a:srgbClr val="003366"/>
                </a:solidFill>
                <a:ea typeface="+mn-ea"/>
                <a:cs typeface="+mn-cs"/>
              </a:rPr>
              <a:t> : Stats Obs/lieux</a:t>
            </a:r>
          </a:p>
          <a:p>
            <a:pPr algn="l" eaLnBrk="1" hangingPunct="1">
              <a:defRPr/>
            </a:pP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___________ </a:t>
            </a:r>
          </a:p>
        </p:txBody>
      </p:sp>
      <p:pic>
        <p:nvPicPr>
          <p:cNvPr id="5124" name="Imag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3389" y="119063"/>
            <a:ext cx="21605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62CA3C1-223F-4E87-6E02-9B445E60C363}"/>
              </a:ext>
            </a:extLst>
          </p:cNvPr>
          <p:cNvSpPr txBox="1"/>
          <p:nvPr/>
        </p:nvSpPr>
        <p:spPr>
          <a:xfrm>
            <a:off x="1123288" y="3573016"/>
            <a:ext cx="5210595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800" dirty="0"/>
              <a:t>Le bouton ‘Stats </a:t>
            </a:r>
            <a:r>
              <a:rPr lang="fr-FR" sz="1800" dirty="0" err="1"/>
              <a:t>obs</a:t>
            </a:r>
            <a:r>
              <a:rPr lang="fr-FR" sz="1800" dirty="0"/>
              <a:t>/lieux’ permet de visualiser la liste: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800" dirty="0"/>
              <a:t>des communes concernées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800" dirty="0"/>
              <a:t>des lieux de dépôt des observations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800" dirty="0"/>
              <a:t>des modes de dépôt </a:t>
            </a:r>
          </a:p>
          <a:p>
            <a:r>
              <a:rPr lang="fr-FR" sz="1800" dirty="0"/>
              <a:t>et d’obtenir le nombre d’observations relatives</a:t>
            </a:r>
          </a:p>
          <a:p>
            <a:endParaRPr lang="fr-FR" sz="1800" dirty="0"/>
          </a:p>
          <a:p>
            <a:r>
              <a:rPr lang="fr-FR" sz="1800" dirty="0"/>
              <a:t>ainsi que la liste des membres de la commission et le nombre d’observations traitées par chacun d’eux</a:t>
            </a:r>
          </a:p>
        </p:txBody>
      </p:sp>
    </p:spTree>
    <p:extLst>
      <p:ext uri="{BB962C8B-B14F-4D97-AF65-F5344CB8AC3E}">
        <p14:creationId xmlns:p14="http://schemas.microsoft.com/office/powerpoint/2010/main" val="189542848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AEF344E-8B3D-696B-E021-A2FB395C3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624" y="1905433"/>
            <a:ext cx="9480376" cy="4267844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4" y="1341439"/>
            <a:ext cx="7488237" cy="935037"/>
          </a:xfrm>
        </p:spPr>
        <p:txBody>
          <a:bodyPr/>
          <a:lstStyle/>
          <a:p>
            <a:pPr algn="l"/>
            <a:r>
              <a:rPr lang="fr-FR" sz="2800" dirty="0" err="1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GeCOb</a:t>
            </a: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 : Statistiques (3)</a:t>
            </a:r>
          </a:p>
          <a:p>
            <a:pPr algn="l" eaLnBrk="1" hangingPunct="1">
              <a:defRPr/>
            </a:pP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___________ </a:t>
            </a:r>
          </a:p>
        </p:txBody>
      </p:sp>
      <p:pic>
        <p:nvPicPr>
          <p:cNvPr id="5124" name="Imag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3389" y="119063"/>
            <a:ext cx="21605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09E40582-7833-B4F9-81E4-44844F937F5F}"/>
              </a:ext>
            </a:extLst>
          </p:cNvPr>
          <p:cNvSpPr/>
          <p:nvPr/>
        </p:nvSpPr>
        <p:spPr bwMode="auto">
          <a:xfrm>
            <a:off x="10848528" y="4725144"/>
            <a:ext cx="1080120" cy="504056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42004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33B5E76-B3DF-A7B9-6BB7-91C3232B1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8" y="2598720"/>
            <a:ext cx="12192000" cy="4223373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4" y="1341439"/>
            <a:ext cx="7488237" cy="935037"/>
          </a:xfrm>
        </p:spPr>
        <p:txBody>
          <a:bodyPr/>
          <a:lstStyle/>
          <a:p>
            <a:pPr algn="l"/>
            <a:r>
              <a:rPr lang="fr-FR" sz="2000" dirty="0" err="1">
                <a:solidFill>
                  <a:srgbClr val="003366"/>
                </a:solidFill>
                <a:ea typeface="+mn-ea"/>
                <a:cs typeface="+mn-cs"/>
              </a:rPr>
              <a:t>GeCOb</a:t>
            </a:r>
            <a:r>
              <a:rPr lang="fr-FR" sz="2000" dirty="0">
                <a:solidFill>
                  <a:srgbClr val="003366"/>
                </a:solidFill>
                <a:ea typeface="+mn-ea"/>
                <a:cs typeface="+mn-cs"/>
              </a:rPr>
              <a:t> : Tri Obs/thème/lieu</a:t>
            </a:r>
          </a:p>
          <a:p>
            <a:pPr algn="l" eaLnBrk="1" hangingPunct="1">
              <a:defRPr/>
            </a:pP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___________ </a:t>
            </a:r>
          </a:p>
        </p:txBody>
      </p:sp>
      <p:pic>
        <p:nvPicPr>
          <p:cNvPr id="5124" name="Imag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3389" y="119063"/>
            <a:ext cx="21605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62CA3C1-223F-4E87-6E02-9B445E60C363}"/>
              </a:ext>
            </a:extLst>
          </p:cNvPr>
          <p:cNvSpPr txBox="1"/>
          <p:nvPr/>
        </p:nvSpPr>
        <p:spPr>
          <a:xfrm>
            <a:off x="5807968" y="1605372"/>
            <a:ext cx="597666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800" dirty="0"/>
              <a:t>La </a:t>
            </a:r>
            <a:r>
              <a:rPr lang="fr-FR" sz="1800" dirty="0" err="1"/>
              <a:t>procédure‘Stats</a:t>
            </a:r>
            <a:r>
              <a:rPr lang="fr-FR" sz="1800" dirty="0"/>
              <a:t> </a:t>
            </a:r>
            <a:r>
              <a:rPr lang="fr-FR" sz="1800" dirty="0" err="1"/>
              <a:t>obs</a:t>
            </a:r>
            <a:r>
              <a:rPr lang="fr-FR" sz="1800" dirty="0"/>
              <a:t>/thème/Lieu’ permet de filtrer les observations concernant </a:t>
            </a:r>
            <a:r>
              <a:rPr lang="fr-FR" sz="1800" b="1" u="sng" dirty="0"/>
              <a:t>une rubrique ET une commune</a:t>
            </a:r>
            <a:endParaRPr lang="fr-FR" sz="16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89B3EED-214F-0F15-DB57-2BCFAF066B48}"/>
              </a:ext>
            </a:extLst>
          </p:cNvPr>
          <p:cNvSpPr txBox="1"/>
          <p:nvPr/>
        </p:nvSpPr>
        <p:spPr>
          <a:xfrm>
            <a:off x="479376" y="5238669"/>
            <a:ext cx="819041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800" dirty="0"/>
              <a:t>sélectionner cette rubrique et cette commune dans les listes déroulantes proposées, puis cliquer sur le bouton 'sélection des observations'.</a:t>
            </a:r>
          </a:p>
          <a:p>
            <a:endParaRPr lang="fr-FR" sz="1800" dirty="0"/>
          </a:p>
          <a:p>
            <a:r>
              <a:rPr lang="fr-FR" sz="1800" dirty="0"/>
              <a:t>Pour imprimer la sélection obtenue, utiliser le bouton 'impression'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84529230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27AC65-1961-E537-48CE-C3403DBF2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3C5B4F3-7454-3E27-35FD-F86D67593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214" y="1988840"/>
            <a:ext cx="9336360" cy="4237780"/>
          </a:xfrm>
          <a:prstGeom prst="rect">
            <a:avLst/>
          </a:prstGeom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70BD3C7D-DF2A-12FD-9BC8-B1C22A6A70F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08214" y="1341439"/>
            <a:ext cx="7488237" cy="935037"/>
          </a:xfrm>
        </p:spPr>
        <p:txBody>
          <a:bodyPr/>
          <a:lstStyle/>
          <a:p>
            <a:pPr algn="l"/>
            <a:r>
              <a:rPr lang="fr-FR" sz="2800" dirty="0" err="1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GeCOb</a:t>
            </a: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 : C</a:t>
            </a:r>
            <a:r>
              <a:rPr lang="fr-FR" sz="2800" dirty="0">
                <a:solidFill>
                  <a:srgbClr val="003366"/>
                </a:solidFill>
                <a:latin typeface="Arial Black" charset="0"/>
              </a:rPr>
              <a:t>ontributions par canal</a:t>
            </a:r>
            <a:endParaRPr lang="fr-FR" sz="2800" dirty="0">
              <a:solidFill>
                <a:srgbClr val="003366"/>
              </a:solidFill>
              <a:latin typeface="Arial Black" charset="0"/>
              <a:ea typeface="+mn-ea"/>
              <a:cs typeface="+mn-cs"/>
            </a:endParaRPr>
          </a:p>
          <a:p>
            <a:pPr algn="l" eaLnBrk="1" hangingPunct="1">
              <a:defRPr/>
            </a:pP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___________ </a:t>
            </a:r>
          </a:p>
        </p:txBody>
      </p:sp>
      <p:pic>
        <p:nvPicPr>
          <p:cNvPr id="5124" name="Image 1">
            <a:extLst>
              <a:ext uri="{FF2B5EF4-FFF2-40B4-BE49-F238E27FC236}">
                <a16:creationId xmlns:a16="http://schemas.microsoft.com/office/drawing/2014/main" id="{62CEF10B-2847-E80E-A055-816036213A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3389" y="119063"/>
            <a:ext cx="21605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AADF3A69-85EC-96FC-967F-E450B6CB6674}"/>
              </a:ext>
            </a:extLst>
          </p:cNvPr>
          <p:cNvSpPr/>
          <p:nvPr/>
        </p:nvSpPr>
        <p:spPr bwMode="auto">
          <a:xfrm>
            <a:off x="6600056" y="5246866"/>
            <a:ext cx="1203504" cy="539389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47077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4" y="1341439"/>
            <a:ext cx="7488237" cy="935037"/>
          </a:xfrm>
        </p:spPr>
        <p:txBody>
          <a:bodyPr/>
          <a:lstStyle/>
          <a:p>
            <a:pPr algn="l"/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Gestion des commissions d’enquête publique</a:t>
            </a:r>
          </a:p>
          <a:p>
            <a:pPr algn="l" eaLnBrk="1" hangingPunct="1">
              <a:defRPr/>
            </a:pP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___________</a:t>
            </a:r>
          </a:p>
        </p:txBody>
      </p:sp>
      <p:pic>
        <p:nvPicPr>
          <p:cNvPr id="5124" name="Imag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3389" y="119063"/>
            <a:ext cx="21605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F80F5C6-F5B5-EAB5-CF12-DD10658B7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86417" y="2854433"/>
            <a:ext cx="2397265" cy="216023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EC5479A-6805-3C64-E826-FE0017144826}"/>
              </a:ext>
            </a:extLst>
          </p:cNvPr>
          <p:cNvSpPr txBox="1"/>
          <p:nvPr/>
        </p:nvSpPr>
        <p:spPr>
          <a:xfrm>
            <a:off x="3071665" y="2924944"/>
            <a:ext cx="87339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800" dirty="0" err="1">
                <a:solidFill>
                  <a:srgbClr val="003366"/>
                </a:solidFill>
                <a:latin typeface="+mn-lt"/>
              </a:rPr>
              <a:t>GeCOb</a:t>
            </a:r>
            <a:r>
              <a:rPr lang="fr-FR" altLang="fr-FR" sz="1800" dirty="0">
                <a:solidFill>
                  <a:srgbClr val="003366"/>
                </a:solidFill>
                <a:latin typeface="+mn-lt"/>
              </a:rPr>
              <a:t> a été écrit sous Windows 10 et Excel au format « .</a:t>
            </a:r>
            <a:r>
              <a:rPr lang="fr-FR" altLang="fr-FR" sz="1800" dirty="0" err="1">
                <a:solidFill>
                  <a:srgbClr val="003366"/>
                </a:solidFill>
                <a:latin typeface="+mn-lt"/>
              </a:rPr>
              <a:t>xlsm</a:t>
            </a:r>
            <a:r>
              <a:rPr lang="fr-FR" altLang="fr-FR" sz="1800" dirty="0">
                <a:solidFill>
                  <a:srgbClr val="003366"/>
                </a:solidFill>
                <a:latin typeface="+mn-lt"/>
              </a:rPr>
              <a:t> » et comprend des macros.</a:t>
            </a:r>
          </a:p>
          <a:p>
            <a:endParaRPr lang="fr-FR" sz="1800" dirty="0">
              <a:solidFill>
                <a:srgbClr val="003366"/>
              </a:solidFill>
              <a:latin typeface="+mn-lt"/>
            </a:endParaRPr>
          </a:p>
          <a:p>
            <a:r>
              <a:rPr lang="fr-FR" sz="1800" dirty="0">
                <a:solidFill>
                  <a:srgbClr val="003366"/>
                </a:solidFill>
                <a:latin typeface="+mn-lt"/>
              </a:rPr>
              <a:t>La compatibilité avec d’autres systèmes d’exploitation ou logiciels (Excel pour Apple – Libre Office – Open Office) ne peut être garantie.</a:t>
            </a:r>
          </a:p>
          <a:p>
            <a:endParaRPr lang="fr-FR" sz="1800" dirty="0">
              <a:solidFill>
                <a:srgbClr val="003366"/>
              </a:solidFill>
              <a:latin typeface="+mn-lt"/>
            </a:endParaRPr>
          </a:p>
          <a:p>
            <a:endParaRPr lang="fr-FR" sz="1800" dirty="0">
              <a:solidFill>
                <a:srgbClr val="003366"/>
              </a:solidFill>
              <a:latin typeface="+mn-lt"/>
            </a:endParaRPr>
          </a:p>
          <a:p>
            <a:endParaRPr lang="fr-FR" dirty="0">
              <a:solidFill>
                <a:srgbClr val="0033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861841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4" y="1341439"/>
            <a:ext cx="7488237" cy="935037"/>
          </a:xfrm>
        </p:spPr>
        <p:txBody>
          <a:bodyPr/>
          <a:lstStyle/>
          <a:p>
            <a:pPr algn="l"/>
            <a:r>
              <a:rPr lang="fr-FR" sz="2800" dirty="0" err="1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GeCOb</a:t>
            </a: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 : </a:t>
            </a:r>
            <a:r>
              <a:rPr lang="fr-FR" sz="2800" dirty="0">
                <a:solidFill>
                  <a:srgbClr val="003366"/>
                </a:solidFill>
                <a:latin typeface="Arial Black" charset="0"/>
              </a:rPr>
              <a:t>Contributions par canal</a:t>
            </a:r>
            <a:endParaRPr lang="fr-FR" sz="2800" dirty="0">
              <a:solidFill>
                <a:srgbClr val="003366"/>
              </a:solidFill>
              <a:latin typeface="Arial Black" charset="0"/>
              <a:ea typeface="+mn-ea"/>
              <a:cs typeface="+mn-cs"/>
            </a:endParaRPr>
          </a:p>
          <a:p>
            <a:pPr algn="l" eaLnBrk="1" hangingPunct="1">
              <a:defRPr/>
            </a:pP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___________ </a:t>
            </a:r>
          </a:p>
        </p:txBody>
      </p:sp>
      <p:pic>
        <p:nvPicPr>
          <p:cNvPr id="5124" name="Imag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3389" y="119063"/>
            <a:ext cx="21605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09E40582-7833-B4F9-81E4-44844F937F5F}"/>
              </a:ext>
            </a:extLst>
          </p:cNvPr>
          <p:cNvSpPr/>
          <p:nvPr/>
        </p:nvSpPr>
        <p:spPr bwMode="auto">
          <a:xfrm>
            <a:off x="8256240" y="5215587"/>
            <a:ext cx="1008112" cy="504056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solidFill>
                <a:srgbClr val="000000"/>
              </a:solidFill>
              <a:ea typeface="ＭＳ Ｐゴシック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973967C-BBBC-81D3-0900-C2A89A45B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0" y="1916832"/>
            <a:ext cx="8706231" cy="466302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1E96F8A-D9DD-9DC9-5B20-C9D3325C5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79557">
            <a:off x="7752184" y="3700943"/>
            <a:ext cx="4271797" cy="287891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FA2165D-2509-439B-8CB5-02BCF48F2F88}"/>
              </a:ext>
            </a:extLst>
          </p:cNvPr>
          <p:cNvSpPr txBox="1"/>
          <p:nvPr/>
        </p:nvSpPr>
        <p:spPr>
          <a:xfrm>
            <a:off x="7476025" y="476672"/>
            <a:ext cx="4165288" cy="73866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La zone ‘</a:t>
            </a:r>
            <a:r>
              <a:rPr lang="fr-FR" sz="1400" dirty="0" err="1"/>
              <a:t>Réf.Obs</a:t>
            </a:r>
            <a:r>
              <a:rPr lang="fr-FR" sz="1400" dirty="0"/>
              <a:t>’ est simplifiée si un seul lieu physique de permanence :</a:t>
            </a:r>
          </a:p>
          <a:p>
            <a:r>
              <a:rPr lang="fr-FR" sz="1400" dirty="0"/>
              <a:t>L’observation ‘DEMAT-@-001’ sera notée ‘@-001’</a:t>
            </a:r>
          </a:p>
        </p:txBody>
      </p:sp>
    </p:spTree>
    <p:extLst>
      <p:ext uri="{BB962C8B-B14F-4D97-AF65-F5344CB8AC3E}">
        <p14:creationId xmlns:p14="http://schemas.microsoft.com/office/powerpoint/2010/main" val="36264643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1ECBF1-F6EB-8D38-9EA5-D74369760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5CFF611-188B-D042-E7D2-C40ABB52F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624" y="1905433"/>
            <a:ext cx="9480376" cy="4267844"/>
          </a:xfrm>
          <a:prstGeom prst="rect">
            <a:avLst/>
          </a:prstGeom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9D383C8C-67FB-BA76-C7E0-F3009558E7E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08214" y="1341439"/>
            <a:ext cx="7488237" cy="935037"/>
          </a:xfrm>
        </p:spPr>
        <p:txBody>
          <a:bodyPr/>
          <a:lstStyle/>
          <a:p>
            <a:pPr algn="l"/>
            <a:r>
              <a:rPr lang="fr-FR" sz="2800" dirty="0" err="1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GeCOb</a:t>
            </a: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 : </a:t>
            </a:r>
            <a:r>
              <a:rPr lang="fr-FR" sz="2800" dirty="0">
                <a:solidFill>
                  <a:srgbClr val="003366"/>
                </a:solidFill>
                <a:latin typeface="Arial Black" charset="0"/>
              </a:rPr>
              <a:t>PV de synthèse</a:t>
            </a:r>
            <a:endParaRPr lang="fr-FR" sz="2800" dirty="0">
              <a:solidFill>
                <a:srgbClr val="003366"/>
              </a:solidFill>
              <a:latin typeface="Arial Black" charset="0"/>
              <a:ea typeface="+mn-ea"/>
              <a:cs typeface="+mn-cs"/>
            </a:endParaRPr>
          </a:p>
          <a:p>
            <a:pPr algn="l" eaLnBrk="1" hangingPunct="1">
              <a:defRPr/>
            </a:pP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___________ </a:t>
            </a:r>
          </a:p>
        </p:txBody>
      </p:sp>
      <p:pic>
        <p:nvPicPr>
          <p:cNvPr id="5124" name="Image 1">
            <a:extLst>
              <a:ext uri="{FF2B5EF4-FFF2-40B4-BE49-F238E27FC236}">
                <a16:creationId xmlns:a16="http://schemas.microsoft.com/office/drawing/2014/main" id="{380A4B2D-22F6-DEB4-CBFE-F842F8DD0A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3389" y="119063"/>
            <a:ext cx="21605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23258AE9-D5B0-79A4-70B9-2C9E18F401AA}"/>
              </a:ext>
            </a:extLst>
          </p:cNvPr>
          <p:cNvSpPr/>
          <p:nvPr/>
        </p:nvSpPr>
        <p:spPr bwMode="auto">
          <a:xfrm>
            <a:off x="8420888" y="5229200"/>
            <a:ext cx="1203504" cy="539389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3923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A4A350-25AA-BC10-CE6C-C8A7894F7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859A5A63-E629-AB51-0D2A-07D5ACD14C9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08214" y="1341439"/>
            <a:ext cx="7488237" cy="935037"/>
          </a:xfrm>
        </p:spPr>
        <p:txBody>
          <a:bodyPr/>
          <a:lstStyle/>
          <a:p>
            <a:pPr algn="l"/>
            <a:r>
              <a:rPr lang="fr-FR" sz="2800" dirty="0" err="1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GeCOb</a:t>
            </a: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 : PV de synthèse</a:t>
            </a:r>
          </a:p>
          <a:p>
            <a:pPr algn="l" eaLnBrk="1" hangingPunct="1">
              <a:defRPr/>
            </a:pP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___________ </a:t>
            </a:r>
          </a:p>
        </p:txBody>
      </p:sp>
      <p:pic>
        <p:nvPicPr>
          <p:cNvPr id="5124" name="Image 1">
            <a:extLst>
              <a:ext uri="{FF2B5EF4-FFF2-40B4-BE49-F238E27FC236}">
                <a16:creationId xmlns:a16="http://schemas.microsoft.com/office/drawing/2014/main" id="{E2F7A372-33F8-5D18-AF59-81E471973D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3389" y="119063"/>
            <a:ext cx="21605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ABEA2746-6F36-6DA2-958D-02E8B856B67A}"/>
              </a:ext>
            </a:extLst>
          </p:cNvPr>
          <p:cNvSpPr/>
          <p:nvPr/>
        </p:nvSpPr>
        <p:spPr bwMode="auto">
          <a:xfrm>
            <a:off x="8256240" y="5215587"/>
            <a:ext cx="1008112" cy="504056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solidFill>
                <a:srgbClr val="000000"/>
              </a:solidFill>
              <a:ea typeface="ＭＳ Ｐゴシック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4D26BE5-A3E6-C1E1-B53B-04DE03DFC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1836133"/>
            <a:ext cx="8905723" cy="468870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4F3AB88-4710-8C76-6FD7-91119B501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96266">
            <a:off x="8040216" y="3789040"/>
            <a:ext cx="3828696" cy="263691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18B84F5-C562-2821-D75B-BF29BF5E99E5}"/>
              </a:ext>
            </a:extLst>
          </p:cNvPr>
          <p:cNvSpPr txBox="1"/>
          <p:nvPr/>
        </p:nvSpPr>
        <p:spPr>
          <a:xfrm>
            <a:off x="7476025" y="476672"/>
            <a:ext cx="4165288" cy="73866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La zone ‘</a:t>
            </a:r>
            <a:r>
              <a:rPr lang="fr-FR" sz="1400" dirty="0" err="1"/>
              <a:t>Réf.Obs</a:t>
            </a:r>
            <a:r>
              <a:rPr lang="fr-FR" sz="1400" dirty="0"/>
              <a:t>’ est simplifiée si un seul lieu physique de permanence :</a:t>
            </a:r>
          </a:p>
          <a:p>
            <a:r>
              <a:rPr lang="fr-FR" sz="1400" dirty="0"/>
              <a:t>L’observation ‘DEMAT-@-001’ sera notée ‘@-001’</a:t>
            </a:r>
          </a:p>
        </p:txBody>
      </p:sp>
    </p:spTree>
    <p:extLst>
      <p:ext uri="{BB962C8B-B14F-4D97-AF65-F5344CB8AC3E}">
        <p14:creationId xmlns:p14="http://schemas.microsoft.com/office/powerpoint/2010/main" val="252594627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357FBF-57FF-19E8-8402-676A5951F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24EF2D0-A78F-49B9-6E0C-DD4BDA8A2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624" y="1905433"/>
            <a:ext cx="9480376" cy="4267844"/>
          </a:xfrm>
          <a:prstGeom prst="rect">
            <a:avLst/>
          </a:prstGeom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00977F60-49CE-32BF-6580-B55BDD9043C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08214" y="1341439"/>
            <a:ext cx="7488237" cy="935037"/>
          </a:xfrm>
        </p:spPr>
        <p:txBody>
          <a:bodyPr/>
          <a:lstStyle/>
          <a:p>
            <a:pPr algn="l"/>
            <a:r>
              <a:rPr lang="fr-FR" sz="2800" dirty="0" err="1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GeCOb</a:t>
            </a: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 : </a:t>
            </a:r>
            <a:r>
              <a:rPr lang="fr-FR" sz="2800" dirty="0">
                <a:solidFill>
                  <a:srgbClr val="003366"/>
                </a:solidFill>
                <a:latin typeface="Arial Black" charset="0"/>
              </a:rPr>
              <a:t>Mémoire en réponse</a:t>
            </a:r>
            <a:endParaRPr lang="fr-FR" sz="2800" dirty="0">
              <a:solidFill>
                <a:srgbClr val="003366"/>
              </a:solidFill>
              <a:latin typeface="Arial Black" charset="0"/>
              <a:ea typeface="+mn-ea"/>
              <a:cs typeface="+mn-cs"/>
            </a:endParaRPr>
          </a:p>
          <a:p>
            <a:pPr algn="l" eaLnBrk="1" hangingPunct="1">
              <a:defRPr/>
            </a:pP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___________ </a:t>
            </a:r>
          </a:p>
        </p:txBody>
      </p:sp>
      <p:pic>
        <p:nvPicPr>
          <p:cNvPr id="5124" name="Image 1">
            <a:extLst>
              <a:ext uri="{FF2B5EF4-FFF2-40B4-BE49-F238E27FC236}">
                <a16:creationId xmlns:a16="http://schemas.microsoft.com/office/drawing/2014/main" id="{3F75A85B-DF40-C811-C8BF-A1E797C863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3389" y="119063"/>
            <a:ext cx="21605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0645290E-FC4A-B467-AADB-F7CE4C718F31}"/>
              </a:ext>
            </a:extLst>
          </p:cNvPr>
          <p:cNvSpPr/>
          <p:nvPr/>
        </p:nvSpPr>
        <p:spPr bwMode="auto">
          <a:xfrm>
            <a:off x="9624392" y="5157192"/>
            <a:ext cx="1203504" cy="539389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9925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DE98C8-E640-B699-F97F-1545666E7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7E68D872-5CD0-410A-E982-649577BB265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08214" y="1341439"/>
            <a:ext cx="7488237" cy="935037"/>
          </a:xfrm>
        </p:spPr>
        <p:txBody>
          <a:bodyPr/>
          <a:lstStyle/>
          <a:p>
            <a:pPr algn="l"/>
            <a:r>
              <a:rPr lang="fr-FR" sz="2800" dirty="0" err="1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GeCOb</a:t>
            </a: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 : Mémoire en réponse</a:t>
            </a:r>
          </a:p>
          <a:p>
            <a:pPr algn="l" eaLnBrk="1" hangingPunct="1">
              <a:defRPr/>
            </a:pP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___________ </a:t>
            </a:r>
          </a:p>
        </p:txBody>
      </p:sp>
      <p:pic>
        <p:nvPicPr>
          <p:cNvPr id="5124" name="Image 1">
            <a:extLst>
              <a:ext uri="{FF2B5EF4-FFF2-40B4-BE49-F238E27FC236}">
                <a16:creationId xmlns:a16="http://schemas.microsoft.com/office/drawing/2014/main" id="{1B215DA5-C0D7-A23D-0507-3515894AE3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3389" y="119063"/>
            <a:ext cx="21605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5A17EA5-43EC-A8FA-9E6A-4956B4EB3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16832"/>
            <a:ext cx="12192000" cy="417657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EC5384E-CA4E-58B1-3C08-86075F85AF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95164">
            <a:off x="7269412" y="4018032"/>
            <a:ext cx="4727848" cy="217156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5366054-5259-29E0-CD9B-E4FEE6291D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8346">
            <a:off x="8103584" y="2803869"/>
            <a:ext cx="3972797" cy="172819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DE06700-A65A-90F9-C7EC-E9A44A3EA1F9}"/>
              </a:ext>
            </a:extLst>
          </p:cNvPr>
          <p:cNvSpPr txBox="1"/>
          <p:nvPr/>
        </p:nvSpPr>
        <p:spPr>
          <a:xfrm>
            <a:off x="7476025" y="476672"/>
            <a:ext cx="4165288" cy="73866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La zone ‘</a:t>
            </a:r>
            <a:r>
              <a:rPr lang="fr-FR" sz="1400" dirty="0" err="1"/>
              <a:t>Réf.Obs</a:t>
            </a:r>
            <a:r>
              <a:rPr lang="fr-FR" sz="1400" dirty="0"/>
              <a:t>’ est simplifiée si un seul lieu physique de permanence :</a:t>
            </a:r>
          </a:p>
          <a:p>
            <a:r>
              <a:rPr lang="fr-FR" sz="1400" dirty="0"/>
              <a:t>L’observation ‘DEMAT-@-001’ sera notée ‘@-001’</a:t>
            </a:r>
          </a:p>
        </p:txBody>
      </p:sp>
    </p:spTree>
    <p:extLst>
      <p:ext uri="{BB962C8B-B14F-4D97-AF65-F5344CB8AC3E}">
        <p14:creationId xmlns:p14="http://schemas.microsoft.com/office/powerpoint/2010/main" val="395275251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ED7AAF-FB8B-629B-7D24-53DF3D5BF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BC7C713-2DD8-362A-C912-8F8A753AE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493" y="2132856"/>
            <a:ext cx="9480376" cy="4267844"/>
          </a:xfrm>
          <a:prstGeom prst="rect">
            <a:avLst/>
          </a:prstGeom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0936B161-EAB1-21EF-67F8-E50031702C3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08214" y="1341439"/>
            <a:ext cx="7488237" cy="935037"/>
          </a:xfrm>
        </p:spPr>
        <p:txBody>
          <a:bodyPr/>
          <a:lstStyle/>
          <a:p>
            <a:pPr algn="l"/>
            <a:r>
              <a:rPr lang="fr-FR" sz="2800" dirty="0" err="1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GeCOb</a:t>
            </a: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 : </a:t>
            </a:r>
            <a:r>
              <a:rPr lang="fr-FR" sz="2800" dirty="0">
                <a:solidFill>
                  <a:srgbClr val="003366"/>
                </a:solidFill>
                <a:latin typeface="Arial Black" charset="0"/>
              </a:rPr>
              <a:t>Stats graphiques</a:t>
            </a:r>
            <a:endParaRPr lang="fr-FR" sz="2800" dirty="0">
              <a:solidFill>
                <a:srgbClr val="003366"/>
              </a:solidFill>
              <a:latin typeface="Arial Black" charset="0"/>
              <a:ea typeface="+mn-ea"/>
              <a:cs typeface="+mn-cs"/>
            </a:endParaRPr>
          </a:p>
          <a:p>
            <a:pPr algn="l" eaLnBrk="1" hangingPunct="1">
              <a:defRPr/>
            </a:pP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___________ </a:t>
            </a:r>
          </a:p>
        </p:txBody>
      </p:sp>
      <p:pic>
        <p:nvPicPr>
          <p:cNvPr id="5124" name="Image 1">
            <a:extLst>
              <a:ext uri="{FF2B5EF4-FFF2-40B4-BE49-F238E27FC236}">
                <a16:creationId xmlns:a16="http://schemas.microsoft.com/office/drawing/2014/main" id="{021705B5-C03D-7BE0-2D76-D2420087D4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3389" y="119063"/>
            <a:ext cx="21605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28C209D2-BD4E-67EE-E81E-F0386147EE5D}"/>
              </a:ext>
            </a:extLst>
          </p:cNvPr>
          <p:cNvSpPr/>
          <p:nvPr/>
        </p:nvSpPr>
        <p:spPr bwMode="auto">
          <a:xfrm>
            <a:off x="10560496" y="5373216"/>
            <a:ext cx="1203504" cy="539389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6279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4" y="1341439"/>
            <a:ext cx="7488237" cy="935037"/>
          </a:xfrm>
        </p:spPr>
        <p:txBody>
          <a:bodyPr/>
          <a:lstStyle/>
          <a:p>
            <a:pPr algn="l"/>
            <a:r>
              <a:rPr lang="fr-FR" sz="2000" dirty="0" err="1">
                <a:solidFill>
                  <a:srgbClr val="003366"/>
                </a:solidFill>
                <a:ea typeface="+mn-ea"/>
                <a:cs typeface="+mn-cs"/>
              </a:rPr>
              <a:t>GeCOb</a:t>
            </a:r>
            <a:r>
              <a:rPr lang="fr-FR" sz="2000" dirty="0">
                <a:solidFill>
                  <a:srgbClr val="003366"/>
                </a:solidFill>
                <a:ea typeface="+mn-ea"/>
                <a:cs typeface="+mn-cs"/>
              </a:rPr>
              <a:t> : Stats graphiques</a:t>
            </a:r>
          </a:p>
          <a:p>
            <a:pPr algn="l"/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 </a:t>
            </a:r>
          </a:p>
        </p:txBody>
      </p:sp>
      <p:pic>
        <p:nvPicPr>
          <p:cNvPr id="5124" name="Imag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3389" y="119063"/>
            <a:ext cx="21605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62CA3C1-223F-4E87-6E02-9B445E60C363}"/>
              </a:ext>
            </a:extLst>
          </p:cNvPr>
          <p:cNvSpPr txBox="1"/>
          <p:nvPr/>
        </p:nvSpPr>
        <p:spPr>
          <a:xfrm>
            <a:off x="4727849" y="1744752"/>
            <a:ext cx="5660823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800" dirty="0"/>
              <a:t>Le bouton ‘Stats graphiques’ permet d’accéder à une représentation graphique des données de l’enquête :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8A32F2F-E5B9-64E3-C5F7-B6F438C14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747" y="1808957"/>
            <a:ext cx="1772228" cy="63872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20FE76B-19CC-0D06-515B-E40564C612AC}"/>
              </a:ext>
            </a:extLst>
          </p:cNvPr>
          <p:cNvSpPr txBox="1"/>
          <p:nvPr/>
        </p:nvSpPr>
        <p:spPr>
          <a:xfrm>
            <a:off x="6384082" y="2586038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Statistiques et histogramme correspondant :</a:t>
            </a:r>
          </a:p>
          <a:p>
            <a:endParaRPr lang="fr-FR" sz="1600" dirty="0"/>
          </a:p>
          <a:p>
            <a:r>
              <a:rPr lang="fr-FR" sz="1600" dirty="0">
                <a:sym typeface="Wingdings" panose="05000000000000000000" pitchFamily="2" charset="2"/>
              </a:rPr>
              <a:t> </a:t>
            </a:r>
            <a:r>
              <a:rPr lang="fr-FR" sz="1600" dirty="0"/>
              <a:t>par canal de recueil des observations</a:t>
            </a:r>
          </a:p>
          <a:p>
            <a:endParaRPr lang="fr-FR" sz="1600" dirty="0"/>
          </a:p>
          <a:p>
            <a:r>
              <a:rPr lang="fr-FR" sz="1600" dirty="0">
                <a:sym typeface="Wingdings" panose="05000000000000000000" pitchFamily="2" charset="2"/>
              </a:rPr>
              <a:t></a:t>
            </a:r>
            <a:r>
              <a:rPr lang="fr-FR" sz="1600" dirty="0"/>
              <a:t>par « sens » des observations</a:t>
            </a:r>
          </a:p>
          <a:p>
            <a:endParaRPr lang="fr-FR" sz="1600" dirty="0"/>
          </a:p>
          <a:p>
            <a:r>
              <a:rPr lang="fr-FR" sz="1600" dirty="0">
                <a:sym typeface="Wingdings" panose="05000000000000000000" pitchFamily="2" charset="2"/>
              </a:rPr>
              <a:t></a:t>
            </a:r>
            <a:r>
              <a:rPr lang="fr-FR" sz="1600" dirty="0"/>
              <a:t>par thématiques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F608E63-A8FC-8B7B-D0CB-3CD9BF8AF02E}"/>
              </a:ext>
            </a:extLst>
          </p:cNvPr>
          <p:cNvSpPr txBox="1"/>
          <p:nvPr/>
        </p:nvSpPr>
        <p:spPr>
          <a:xfrm>
            <a:off x="2423592" y="5278495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ym typeface="Wingdings" panose="05000000000000000000" pitchFamily="2" charset="2"/>
              </a:rPr>
              <a:t>Pour chaque thématique abordée, s</a:t>
            </a:r>
            <a:r>
              <a:rPr lang="fr-FR" sz="1800" dirty="0"/>
              <a:t>tatistiques par rubrique et histogramme correspondant   </a:t>
            </a:r>
            <a:r>
              <a:rPr lang="fr-FR" sz="1800" dirty="0">
                <a:sym typeface="Wingdings" panose="05000000000000000000" pitchFamily="2" charset="2"/>
              </a:rPr>
              <a:t></a:t>
            </a:r>
            <a:endParaRPr lang="fr-FR" sz="18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F5864D1-300B-6150-42AF-C0F921065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214" y="2554834"/>
            <a:ext cx="4031801" cy="272047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214B967-2E8A-2700-FFF8-88BC4DF290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4082" y="5001869"/>
            <a:ext cx="5263297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4513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875790D-B28C-C0B1-F98E-0FAE28AAB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1772280"/>
            <a:ext cx="9840416" cy="4373518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4" y="1341439"/>
            <a:ext cx="7488237" cy="935037"/>
          </a:xfrm>
        </p:spPr>
        <p:txBody>
          <a:bodyPr/>
          <a:lstStyle/>
          <a:p>
            <a:pPr algn="l"/>
            <a:r>
              <a:rPr lang="fr-FR" sz="2800" dirty="0" err="1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GeCOb</a:t>
            </a: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 : Menu général</a:t>
            </a:r>
          </a:p>
          <a:p>
            <a:pPr algn="l" eaLnBrk="1" hangingPunct="1">
              <a:defRPr/>
            </a:pPr>
            <a:endParaRPr lang="fr-FR" sz="2800" dirty="0">
              <a:solidFill>
                <a:srgbClr val="003366"/>
              </a:solidFill>
              <a:latin typeface="Arial Black" charset="0"/>
              <a:ea typeface="+mn-ea"/>
              <a:cs typeface="+mn-cs"/>
            </a:endParaRPr>
          </a:p>
        </p:txBody>
      </p:sp>
      <p:pic>
        <p:nvPicPr>
          <p:cNvPr id="5124" name="Imag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3389" y="119063"/>
            <a:ext cx="21605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A572CA4-C224-4649-9D16-DB2BFA3EE5E9}"/>
              </a:ext>
            </a:extLst>
          </p:cNvPr>
          <p:cNvSpPr txBox="1"/>
          <p:nvPr/>
        </p:nvSpPr>
        <p:spPr>
          <a:xfrm>
            <a:off x="2279576" y="5511820"/>
            <a:ext cx="482453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800" dirty="0"/>
              <a:t>Le menu permet d’accéder directement aux différentes informations générales concernant l’organisation de l’enquête publique et au traitement des observations.</a:t>
            </a:r>
          </a:p>
        </p:txBody>
      </p:sp>
    </p:spTree>
    <p:extLst>
      <p:ext uri="{BB962C8B-B14F-4D97-AF65-F5344CB8AC3E}">
        <p14:creationId xmlns:p14="http://schemas.microsoft.com/office/powerpoint/2010/main" val="215857306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4" y="1341439"/>
            <a:ext cx="7488237" cy="935037"/>
          </a:xfrm>
        </p:spPr>
        <p:txBody>
          <a:bodyPr/>
          <a:lstStyle/>
          <a:p>
            <a:pPr algn="l"/>
            <a:r>
              <a:rPr lang="fr-FR" sz="2800" dirty="0" err="1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GeCOb</a:t>
            </a: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 : Menu général</a:t>
            </a:r>
          </a:p>
          <a:p>
            <a:pPr algn="l" eaLnBrk="1" hangingPunct="1">
              <a:defRPr/>
            </a:pP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___________ </a:t>
            </a:r>
          </a:p>
        </p:txBody>
      </p:sp>
      <p:pic>
        <p:nvPicPr>
          <p:cNvPr id="5124" name="Imag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3389" y="119063"/>
            <a:ext cx="21605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A572CA4-C224-4649-9D16-DB2BFA3EE5E9}"/>
              </a:ext>
            </a:extLst>
          </p:cNvPr>
          <p:cNvSpPr txBox="1"/>
          <p:nvPr/>
        </p:nvSpPr>
        <p:spPr>
          <a:xfrm>
            <a:off x="2279576" y="2586038"/>
            <a:ext cx="7416874" cy="286232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800" dirty="0"/>
              <a:t>Le menu permet d’accéder directement aux différentes procédures de saisie des informations générales concernant l’organisation de l’enquête publique et au traitement des observations.</a:t>
            </a:r>
          </a:p>
          <a:p>
            <a:endParaRPr lang="fr-FR" sz="1800" dirty="0"/>
          </a:p>
          <a:p>
            <a:r>
              <a:rPr lang="fr-FR" sz="1800" dirty="0"/>
              <a:t>Le </a:t>
            </a:r>
            <a:r>
              <a:rPr lang="fr-FR" sz="1800" b="1" dirty="0"/>
              <a:t>menu général </a:t>
            </a:r>
            <a:r>
              <a:rPr lang="fr-FR" sz="1800" dirty="0"/>
              <a:t>est en réalité le </a:t>
            </a:r>
            <a:r>
              <a:rPr lang="fr-FR" sz="1800" b="1" dirty="0"/>
              <a:t>centre névralgique </a:t>
            </a:r>
            <a:r>
              <a:rPr lang="fr-FR" sz="1800" dirty="0"/>
              <a:t>de l’application :</a:t>
            </a:r>
          </a:p>
          <a:p>
            <a:endParaRPr lang="fr-FR" sz="1800" dirty="0"/>
          </a:p>
          <a:p>
            <a:r>
              <a:rPr lang="fr-FR" sz="1800" b="1" dirty="0"/>
              <a:t>après avoir saisi ou modifié des informations </a:t>
            </a:r>
            <a:r>
              <a:rPr lang="fr-FR" sz="1800" dirty="0"/>
              <a:t>dans l’une ou l’autre des procédures, il est </a:t>
            </a:r>
            <a:r>
              <a:rPr lang="fr-FR" sz="1800" b="1" u="sng" dirty="0"/>
              <a:t>IMPERATIF</a:t>
            </a:r>
            <a:r>
              <a:rPr lang="fr-FR" sz="1800" dirty="0"/>
              <a:t> d’y revenir en utilisant les boutons </a:t>
            </a:r>
            <a:r>
              <a:rPr lang="fr-FR" sz="1800" b="1" dirty="0"/>
              <a:t>« retour menu »</a:t>
            </a:r>
            <a:r>
              <a:rPr lang="fr-FR" sz="1800" dirty="0"/>
              <a:t>; ceux-ci activent des tris, créent des listes, … qui permettent l’utilisation des autres procédures.</a:t>
            </a:r>
          </a:p>
        </p:txBody>
      </p:sp>
    </p:spTree>
    <p:extLst>
      <p:ext uri="{BB962C8B-B14F-4D97-AF65-F5344CB8AC3E}">
        <p14:creationId xmlns:p14="http://schemas.microsoft.com/office/powerpoint/2010/main" val="221200489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51BBCFE-9940-2884-76BD-4324A254C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4" y="1767924"/>
            <a:ext cx="9840416" cy="4365347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4" y="1341439"/>
            <a:ext cx="7488237" cy="935037"/>
          </a:xfrm>
        </p:spPr>
        <p:txBody>
          <a:bodyPr/>
          <a:lstStyle/>
          <a:p>
            <a:pPr algn="l"/>
            <a:r>
              <a:rPr lang="fr-FR" sz="2800" dirty="0" err="1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GeCOb</a:t>
            </a: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 : Menu général</a:t>
            </a:r>
          </a:p>
          <a:p>
            <a:pPr algn="l" eaLnBrk="1" hangingPunct="1">
              <a:defRPr/>
            </a:pP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___________ </a:t>
            </a:r>
          </a:p>
        </p:txBody>
      </p:sp>
      <p:pic>
        <p:nvPicPr>
          <p:cNvPr id="5124" name="Imag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3389" y="119063"/>
            <a:ext cx="21605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09E40582-7833-B4F9-81E4-44844F937F5F}"/>
              </a:ext>
            </a:extLst>
          </p:cNvPr>
          <p:cNvSpPr/>
          <p:nvPr/>
        </p:nvSpPr>
        <p:spPr bwMode="auto">
          <a:xfrm>
            <a:off x="8040216" y="2550726"/>
            <a:ext cx="1800200" cy="76353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55382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7DF997E-D7A5-E35B-92BE-335A5D4E3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48412"/>
            <a:ext cx="12192000" cy="2419157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4" y="1341439"/>
            <a:ext cx="7488237" cy="935037"/>
          </a:xfrm>
        </p:spPr>
        <p:txBody>
          <a:bodyPr/>
          <a:lstStyle/>
          <a:p>
            <a:pPr algn="l"/>
            <a:r>
              <a:rPr lang="fr-FR" sz="2000" dirty="0" err="1">
                <a:solidFill>
                  <a:srgbClr val="003366"/>
                </a:solidFill>
                <a:ea typeface="+mn-ea"/>
                <a:cs typeface="+mn-cs"/>
              </a:rPr>
              <a:t>GeCOb</a:t>
            </a:r>
            <a:r>
              <a:rPr lang="fr-FR" sz="2000" dirty="0">
                <a:solidFill>
                  <a:srgbClr val="003366"/>
                </a:solidFill>
                <a:ea typeface="+mn-ea"/>
                <a:cs typeface="+mn-cs"/>
              </a:rPr>
              <a:t> : Organisation de l’enquête - Données générales (1)</a:t>
            </a: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 </a:t>
            </a:r>
          </a:p>
          <a:p>
            <a:pPr algn="l" eaLnBrk="1" hangingPunct="1">
              <a:defRPr/>
            </a:pP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___________ </a:t>
            </a:r>
          </a:p>
        </p:txBody>
      </p:sp>
      <p:pic>
        <p:nvPicPr>
          <p:cNvPr id="5124" name="Imag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3389" y="119063"/>
            <a:ext cx="21605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A572CA4-C224-4649-9D16-DB2BFA3EE5E9}"/>
              </a:ext>
            </a:extLst>
          </p:cNvPr>
          <p:cNvSpPr txBox="1"/>
          <p:nvPr/>
        </p:nvSpPr>
        <p:spPr>
          <a:xfrm>
            <a:off x="2228092" y="4522497"/>
            <a:ext cx="7920235" cy="19082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800" dirty="0"/>
              <a:t>Saisir ici :</a:t>
            </a:r>
          </a:p>
          <a:p>
            <a:pPr marL="285750" indent="-285750">
              <a:buFontTx/>
              <a:buChar char="-"/>
            </a:pPr>
            <a:r>
              <a:rPr lang="fr-FR" sz="1800" b="1" u="sng" dirty="0"/>
              <a:t>l’objet de l’enquête </a:t>
            </a:r>
            <a:r>
              <a:rPr lang="fr-FR" sz="1800" dirty="0"/>
              <a:t>(limité à 70 car.), </a:t>
            </a:r>
          </a:p>
          <a:p>
            <a:pPr marL="285750" indent="-285750">
              <a:buFontTx/>
              <a:buChar char="-"/>
            </a:pPr>
            <a:r>
              <a:rPr lang="fr-FR" sz="1800" dirty="0"/>
              <a:t>les </a:t>
            </a:r>
            <a:r>
              <a:rPr lang="fr-FR" sz="1800" b="1" u="sng" dirty="0"/>
              <a:t>dates </a:t>
            </a:r>
            <a:r>
              <a:rPr lang="fr-FR" sz="1600" b="1" u="sng" dirty="0"/>
              <a:t>de début, de fin, </a:t>
            </a:r>
            <a:r>
              <a:rPr lang="fr-FR" sz="1600" u="sng" dirty="0"/>
              <a:t>et le cas échéant</a:t>
            </a:r>
            <a:r>
              <a:rPr lang="fr-FR" sz="1600" b="1" u="sng" dirty="0"/>
              <a:t>, de fin de prolongation</a:t>
            </a:r>
          </a:p>
          <a:p>
            <a:endParaRPr lang="fr-FR" sz="1600" b="1" u="sng" dirty="0"/>
          </a:p>
          <a:p>
            <a:pPr lvl="1"/>
            <a:r>
              <a:rPr lang="fr-FR" sz="1400" i="1" dirty="0"/>
              <a:t>Les dates sont à saisir sous forme numérique exclusivement . </a:t>
            </a:r>
          </a:p>
          <a:p>
            <a:pPr lvl="1"/>
            <a:r>
              <a:rPr lang="fr-FR" sz="1400" i="1" dirty="0"/>
              <a:t>Les rubriques signalées par (*) sont obligatoires.</a:t>
            </a:r>
          </a:p>
          <a:p>
            <a:pPr algn="r"/>
            <a:r>
              <a:rPr lang="fr-FR" sz="1600" dirty="0"/>
              <a:t>Un bouton permet le retour au menu</a:t>
            </a:r>
          </a:p>
        </p:txBody>
      </p:sp>
    </p:spTree>
    <p:extLst>
      <p:ext uri="{BB962C8B-B14F-4D97-AF65-F5344CB8AC3E}">
        <p14:creationId xmlns:p14="http://schemas.microsoft.com/office/powerpoint/2010/main" val="170553429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115161-6859-A5F9-BAB9-2C5AC8745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02831374-B9DE-BD3E-D034-1D94B837125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08214" y="1341439"/>
            <a:ext cx="7488237" cy="935037"/>
          </a:xfrm>
        </p:spPr>
        <p:txBody>
          <a:bodyPr/>
          <a:lstStyle/>
          <a:p>
            <a:pPr algn="l"/>
            <a:r>
              <a:rPr lang="fr-FR" sz="2000" dirty="0" err="1">
                <a:solidFill>
                  <a:srgbClr val="003366"/>
                </a:solidFill>
                <a:ea typeface="+mn-ea"/>
                <a:cs typeface="+mn-cs"/>
              </a:rPr>
              <a:t>GeCOb</a:t>
            </a:r>
            <a:r>
              <a:rPr lang="fr-FR" sz="2000" dirty="0">
                <a:solidFill>
                  <a:srgbClr val="003366"/>
                </a:solidFill>
                <a:ea typeface="+mn-ea"/>
                <a:cs typeface="+mn-cs"/>
              </a:rPr>
              <a:t> : Organisation de l’enquête - Données générales (2)</a:t>
            </a: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 </a:t>
            </a:r>
          </a:p>
          <a:p>
            <a:pPr algn="l" eaLnBrk="1" hangingPunct="1">
              <a:defRPr/>
            </a:pP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___________ </a:t>
            </a:r>
          </a:p>
        </p:txBody>
      </p:sp>
      <p:pic>
        <p:nvPicPr>
          <p:cNvPr id="5124" name="Image 1">
            <a:extLst>
              <a:ext uri="{FF2B5EF4-FFF2-40B4-BE49-F238E27FC236}">
                <a16:creationId xmlns:a16="http://schemas.microsoft.com/office/drawing/2014/main" id="{C7151070-E6BB-2E9D-B18F-FDCD56012D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3389" y="119063"/>
            <a:ext cx="21605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9893559-B4B4-950F-5239-66A4237D7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39993"/>
            <a:ext cx="12192000" cy="257801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5BE23D4-6B6A-974E-04FA-D2A492CAB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39993"/>
            <a:ext cx="12192000" cy="257801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649984A-C936-12D0-35A8-3F9754227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39993"/>
            <a:ext cx="12192000" cy="2578014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07954D4-8C01-CCD0-47F0-14BD2BE887B6}"/>
              </a:ext>
            </a:extLst>
          </p:cNvPr>
          <p:cNvSpPr txBox="1"/>
          <p:nvPr/>
        </p:nvSpPr>
        <p:spPr>
          <a:xfrm>
            <a:off x="4511824" y="4257395"/>
            <a:ext cx="5773049" cy="20005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800" dirty="0"/>
              <a:t>Saisir le nombre de membre de la commission d’enquête (dans la limite de 9), </a:t>
            </a:r>
          </a:p>
          <a:p>
            <a:r>
              <a:rPr lang="fr-FR" sz="1800" dirty="0"/>
              <a:t>puis pour chacun d’eux : </a:t>
            </a:r>
          </a:p>
          <a:p>
            <a:pPr marL="1200150" lvl="2" indent="-285750">
              <a:buFontTx/>
              <a:buChar char="-"/>
            </a:pPr>
            <a:r>
              <a:rPr lang="fr-FR" sz="1800" dirty="0"/>
              <a:t>le </a:t>
            </a:r>
            <a:r>
              <a:rPr lang="fr-FR" sz="1800" b="1" u="sng" dirty="0"/>
              <a:t>nom</a:t>
            </a:r>
            <a:r>
              <a:rPr lang="fr-FR" sz="1800" dirty="0"/>
              <a:t> (limite : 30 car.) </a:t>
            </a:r>
          </a:p>
          <a:p>
            <a:pPr marL="1200150" lvl="2" indent="-285750">
              <a:buFontTx/>
              <a:buChar char="-"/>
            </a:pPr>
            <a:r>
              <a:rPr lang="fr-FR" sz="1800" dirty="0"/>
              <a:t>un </a:t>
            </a:r>
            <a:r>
              <a:rPr lang="fr-FR" sz="1800" b="1" u="sng" dirty="0"/>
              <a:t>code</a:t>
            </a:r>
            <a:r>
              <a:rPr lang="fr-FR" sz="1800" dirty="0"/>
              <a:t> (3-5 car.)</a:t>
            </a:r>
          </a:p>
          <a:p>
            <a:pPr marL="1200150" lvl="2" indent="-285750">
              <a:buFontTx/>
              <a:buChar char="-"/>
            </a:pPr>
            <a:endParaRPr lang="fr-FR" sz="1800" dirty="0"/>
          </a:p>
          <a:p>
            <a:pPr algn="r"/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26514582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7FF500B-0849-7072-CCBD-0F5AC649D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" y="1991732"/>
            <a:ext cx="12192000" cy="2874536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4" y="1341439"/>
            <a:ext cx="7488237" cy="935037"/>
          </a:xfrm>
        </p:spPr>
        <p:txBody>
          <a:bodyPr/>
          <a:lstStyle/>
          <a:p>
            <a:pPr algn="l"/>
            <a:r>
              <a:rPr lang="fr-FR" sz="2000" dirty="0" err="1">
                <a:solidFill>
                  <a:srgbClr val="003366"/>
                </a:solidFill>
                <a:ea typeface="+mn-ea"/>
                <a:cs typeface="+mn-cs"/>
              </a:rPr>
              <a:t>GeCOb</a:t>
            </a:r>
            <a:r>
              <a:rPr lang="fr-FR" sz="2000" dirty="0">
                <a:solidFill>
                  <a:srgbClr val="003366"/>
                </a:solidFill>
                <a:ea typeface="+mn-ea"/>
                <a:cs typeface="+mn-cs"/>
              </a:rPr>
              <a:t> : Organisation de l’enquête – Lieux d’enquête</a:t>
            </a:r>
            <a:endParaRPr lang="fr-FR" sz="2800" dirty="0">
              <a:solidFill>
                <a:srgbClr val="003366"/>
              </a:solidFill>
              <a:latin typeface="Arial Black" charset="0"/>
              <a:ea typeface="+mn-ea"/>
              <a:cs typeface="+mn-cs"/>
            </a:endParaRPr>
          </a:p>
          <a:p>
            <a:pPr algn="l" eaLnBrk="1" hangingPunct="1">
              <a:defRPr/>
            </a:pPr>
            <a:r>
              <a:rPr lang="fr-FR" sz="2800" dirty="0">
                <a:solidFill>
                  <a:srgbClr val="003366"/>
                </a:solidFill>
                <a:latin typeface="Arial Black" charset="0"/>
                <a:ea typeface="+mn-ea"/>
                <a:cs typeface="+mn-cs"/>
              </a:rPr>
              <a:t>___________ </a:t>
            </a:r>
          </a:p>
        </p:txBody>
      </p:sp>
      <p:pic>
        <p:nvPicPr>
          <p:cNvPr id="5124" name="Imag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3389" y="119063"/>
            <a:ext cx="21605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43A41C8-5BE1-39E9-B2A0-650AB6721775}"/>
              </a:ext>
            </a:extLst>
          </p:cNvPr>
          <p:cNvSpPr txBox="1"/>
          <p:nvPr/>
        </p:nvSpPr>
        <p:spPr>
          <a:xfrm>
            <a:off x="5231904" y="2963969"/>
            <a:ext cx="6685645" cy="36625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800" dirty="0"/>
              <a:t>Saisir le nombre de communes concernés par l’enquête (dans la limite de 50), </a:t>
            </a:r>
          </a:p>
          <a:p>
            <a:r>
              <a:rPr lang="fr-FR" sz="1800" dirty="0"/>
              <a:t>puis pour chacune d’elle : </a:t>
            </a:r>
          </a:p>
          <a:p>
            <a:pPr marL="1200150" lvl="2" indent="-285750">
              <a:buFontTx/>
              <a:buChar char="-"/>
            </a:pPr>
            <a:r>
              <a:rPr lang="fr-FR" sz="1800" dirty="0"/>
              <a:t>le </a:t>
            </a:r>
            <a:r>
              <a:rPr lang="fr-FR" sz="1800" b="1" u="sng" dirty="0"/>
              <a:t>nom</a:t>
            </a:r>
            <a:r>
              <a:rPr lang="fr-FR" sz="1800" dirty="0"/>
              <a:t> (limite : 30 car.) </a:t>
            </a:r>
          </a:p>
          <a:p>
            <a:pPr marL="1200150" lvl="2" indent="-285750">
              <a:buFontTx/>
              <a:buChar char="-"/>
            </a:pPr>
            <a:r>
              <a:rPr lang="fr-FR" sz="1800" dirty="0"/>
              <a:t>un </a:t>
            </a:r>
            <a:r>
              <a:rPr lang="fr-FR" sz="1800" b="1" u="sng" dirty="0"/>
              <a:t>code</a:t>
            </a:r>
            <a:r>
              <a:rPr lang="fr-FR" sz="1800" dirty="0"/>
              <a:t> (3-5 car.)</a:t>
            </a:r>
          </a:p>
          <a:p>
            <a:pPr marL="1200150" lvl="2" indent="-285750">
              <a:buFontTx/>
              <a:buChar char="-"/>
            </a:pPr>
            <a:r>
              <a:rPr lang="fr-FR" sz="1800" dirty="0"/>
              <a:t>Si une permanence y aura lieu </a:t>
            </a:r>
            <a:br>
              <a:rPr lang="fr-FR" sz="1800" dirty="0"/>
            </a:br>
            <a:r>
              <a:rPr lang="fr-FR" sz="1800" dirty="0"/>
              <a:t>	(liste déroulante : OUI ou non) le nombre de lieux de permanence est calculé automatiquement.</a:t>
            </a:r>
          </a:p>
          <a:p>
            <a:pPr lvl="2"/>
            <a:r>
              <a:rPr lang="fr-FR" sz="1800" dirty="0"/>
              <a:t>S’il existe un seul lieu de permanence, les références des observations seront simplifiées dans les éditions PVS et MER 							</a:t>
            </a:r>
          </a:p>
          <a:p>
            <a:pPr algn="r"/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75462431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gdc">
  <a:themeElements>
    <a:clrScheme name="gd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dc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gd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d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d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d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d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d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1960</TotalTime>
  <Words>1475</Words>
  <Application>Microsoft Office PowerPoint</Application>
  <PresentationFormat>Grand écran</PresentationFormat>
  <Paragraphs>182</Paragraphs>
  <Slides>37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2" baseType="lpstr">
      <vt:lpstr>ＭＳ Ｐゴシック</vt:lpstr>
      <vt:lpstr>Arial</vt:lpstr>
      <vt:lpstr>Arial Black</vt:lpstr>
      <vt:lpstr>Wingdings</vt:lpstr>
      <vt:lpstr>gdc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o d b 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odbo</dc:creator>
  <cp:lastModifiedBy>Jean Luc PIROT</cp:lastModifiedBy>
  <cp:revision>130</cp:revision>
  <cp:lastPrinted>2022-01-10T17:05:02Z</cp:lastPrinted>
  <dcterms:created xsi:type="dcterms:W3CDTF">2004-09-15T21:17:11Z</dcterms:created>
  <dcterms:modified xsi:type="dcterms:W3CDTF">2026-01-13T17:48:04Z</dcterms:modified>
</cp:coreProperties>
</file>