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6" r:id="rId1"/>
  </p:sldMasterIdLst>
  <p:notesMasterIdLst>
    <p:notesMasterId r:id="rId68"/>
  </p:notesMasterIdLst>
  <p:handoutMasterIdLst>
    <p:handoutMasterId r:id="rId69"/>
  </p:handoutMasterIdLst>
  <p:sldIdLst>
    <p:sldId id="3259" r:id="rId2"/>
    <p:sldId id="3260" r:id="rId3"/>
    <p:sldId id="3336" r:id="rId4"/>
    <p:sldId id="3262" r:id="rId5"/>
    <p:sldId id="3268" r:id="rId6"/>
    <p:sldId id="3269" r:id="rId7"/>
    <p:sldId id="3333" r:id="rId8"/>
    <p:sldId id="3271" r:id="rId9"/>
    <p:sldId id="3263" r:id="rId10"/>
    <p:sldId id="3270" r:id="rId11"/>
    <p:sldId id="3274" r:id="rId12"/>
    <p:sldId id="3272" r:id="rId13"/>
    <p:sldId id="3273" r:id="rId14"/>
    <p:sldId id="3264" r:id="rId15"/>
    <p:sldId id="3277" r:id="rId16"/>
    <p:sldId id="3276" r:id="rId17"/>
    <p:sldId id="3284" r:id="rId18"/>
    <p:sldId id="3329" r:id="rId19"/>
    <p:sldId id="3278" r:id="rId20"/>
    <p:sldId id="3279" r:id="rId21"/>
    <p:sldId id="3282" r:id="rId22"/>
    <p:sldId id="3280" r:id="rId23"/>
    <p:sldId id="3281" r:id="rId24"/>
    <p:sldId id="3283" r:id="rId25"/>
    <p:sldId id="3286" r:id="rId26"/>
    <p:sldId id="3287" r:id="rId27"/>
    <p:sldId id="3285" r:id="rId28"/>
    <p:sldId id="3289" r:id="rId29"/>
    <p:sldId id="3290" r:id="rId30"/>
    <p:sldId id="3291" r:id="rId31"/>
    <p:sldId id="3292" r:id="rId32"/>
    <p:sldId id="3294" r:id="rId33"/>
    <p:sldId id="3293" r:id="rId34"/>
    <p:sldId id="3298" r:id="rId35"/>
    <p:sldId id="3299" r:id="rId36"/>
    <p:sldId id="3330" r:id="rId37"/>
    <p:sldId id="3312" r:id="rId38"/>
    <p:sldId id="3323" r:id="rId39"/>
    <p:sldId id="3301" r:id="rId40"/>
    <p:sldId id="3324" r:id="rId41"/>
    <p:sldId id="3325" r:id="rId42"/>
    <p:sldId id="3326" r:id="rId43"/>
    <p:sldId id="3328" r:id="rId44"/>
    <p:sldId id="3327" r:id="rId45"/>
    <p:sldId id="3310" r:id="rId46"/>
    <p:sldId id="3302" r:id="rId47"/>
    <p:sldId id="3303" r:id="rId48"/>
    <p:sldId id="3305" r:id="rId49"/>
    <p:sldId id="3306" r:id="rId50"/>
    <p:sldId id="3331" r:id="rId51"/>
    <p:sldId id="3309" r:id="rId52"/>
    <p:sldId id="3307" r:id="rId53"/>
    <p:sldId id="3308" r:id="rId54"/>
    <p:sldId id="3334" r:id="rId55"/>
    <p:sldId id="3311" r:id="rId56"/>
    <p:sldId id="3313" r:id="rId57"/>
    <p:sldId id="3314" r:id="rId58"/>
    <p:sldId id="3332" r:id="rId59"/>
    <p:sldId id="3267" r:id="rId60"/>
    <p:sldId id="3317" r:id="rId61"/>
    <p:sldId id="3318" r:id="rId62"/>
    <p:sldId id="3319" r:id="rId63"/>
    <p:sldId id="3320" r:id="rId64"/>
    <p:sldId id="3321" r:id="rId65"/>
    <p:sldId id="3322" r:id="rId66"/>
    <p:sldId id="3335" r:id="rId67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3911D509-6903-4D7F-8EE6-463FD7188F57}">
          <p14:sldIdLst>
            <p14:sldId id="3259"/>
            <p14:sldId id="3260"/>
            <p14:sldId id="3336"/>
            <p14:sldId id="3262"/>
            <p14:sldId id="3268"/>
            <p14:sldId id="3269"/>
            <p14:sldId id="3333"/>
            <p14:sldId id="3271"/>
            <p14:sldId id="3263"/>
            <p14:sldId id="3270"/>
            <p14:sldId id="3274"/>
            <p14:sldId id="3272"/>
            <p14:sldId id="3273"/>
            <p14:sldId id="3264"/>
            <p14:sldId id="3277"/>
            <p14:sldId id="3276"/>
            <p14:sldId id="3284"/>
            <p14:sldId id="3329"/>
            <p14:sldId id="3278"/>
            <p14:sldId id="3279"/>
            <p14:sldId id="3282"/>
            <p14:sldId id="3280"/>
            <p14:sldId id="3281"/>
            <p14:sldId id="3283"/>
            <p14:sldId id="3286"/>
            <p14:sldId id="3287"/>
            <p14:sldId id="3285"/>
            <p14:sldId id="3289"/>
            <p14:sldId id="3290"/>
            <p14:sldId id="3291"/>
            <p14:sldId id="3292"/>
            <p14:sldId id="3294"/>
            <p14:sldId id="3293"/>
            <p14:sldId id="3298"/>
            <p14:sldId id="3299"/>
            <p14:sldId id="3330"/>
            <p14:sldId id="3312"/>
            <p14:sldId id="3323"/>
            <p14:sldId id="3301"/>
            <p14:sldId id="3324"/>
            <p14:sldId id="3325"/>
            <p14:sldId id="3326"/>
            <p14:sldId id="3328"/>
            <p14:sldId id="3327"/>
            <p14:sldId id="3310"/>
            <p14:sldId id="3302"/>
            <p14:sldId id="3303"/>
            <p14:sldId id="3305"/>
            <p14:sldId id="3306"/>
            <p14:sldId id="3331"/>
            <p14:sldId id="3309"/>
            <p14:sldId id="3307"/>
            <p14:sldId id="3308"/>
            <p14:sldId id="3334"/>
            <p14:sldId id="3311"/>
            <p14:sldId id="3313"/>
            <p14:sldId id="3314"/>
            <p14:sldId id="3332"/>
            <p14:sldId id="3267"/>
            <p14:sldId id="3317"/>
            <p14:sldId id="3318"/>
            <p14:sldId id="3319"/>
            <p14:sldId id="3320"/>
            <p14:sldId id="3321"/>
            <p14:sldId id="3322"/>
            <p14:sldId id="333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B" initials="EB" lastIdx="16" clrIdx="0">
    <p:extLst>
      <p:ext uri="{19B8F6BF-5375-455C-9EA6-DF929625EA0E}">
        <p15:presenceInfo xmlns:p15="http://schemas.microsoft.com/office/powerpoint/2012/main" userId="EB" providerId="None"/>
      </p:ext>
    </p:extLst>
  </p:cmAuthor>
  <p:cmAuthor id="2" name="LIMACHER Marie" initials="LM" lastIdx="7" clrIdx="1">
    <p:extLst>
      <p:ext uri="{19B8F6BF-5375-455C-9EA6-DF929625EA0E}">
        <p15:presenceInfo xmlns:p15="http://schemas.microsoft.com/office/powerpoint/2012/main" userId="LIMACHER Marie" providerId="None"/>
      </p:ext>
    </p:extLst>
  </p:cmAuthor>
  <p:cmAuthor id="3" name="SEZNEC Vincent" initials="SV" lastIdx="100" clrIdx="2">
    <p:extLst>
      <p:ext uri="{19B8F6BF-5375-455C-9EA6-DF929625EA0E}">
        <p15:presenceInfo xmlns:p15="http://schemas.microsoft.com/office/powerpoint/2012/main" userId="S-1-5-21-4276358278-3772456312-481434233-97265" providerId="AD"/>
      </p:ext>
    </p:extLst>
  </p:cmAuthor>
  <p:cmAuthor id="4" name="BOUQUET Xavier" initials="BX" lastIdx="3" clrIdx="3">
    <p:extLst>
      <p:ext uri="{19B8F6BF-5375-455C-9EA6-DF929625EA0E}">
        <p15:presenceInfo xmlns:p15="http://schemas.microsoft.com/office/powerpoint/2012/main" userId="S-1-5-21-4276358278-3772456312-481434233-73266" providerId="AD"/>
      </p:ext>
    </p:extLst>
  </p:cmAuthor>
  <p:cmAuthor id="5" name="PERCELAY Julie" initials="PJ" lastIdx="11" clrIdx="4">
    <p:extLst>
      <p:ext uri="{19B8F6BF-5375-455C-9EA6-DF929625EA0E}">
        <p15:presenceInfo xmlns:p15="http://schemas.microsoft.com/office/powerpoint/2012/main" userId="PERCELAY Julie" providerId="None"/>
      </p:ext>
    </p:extLst>
  </p:cmAuthor>
  <p:cmAuthor id="6" name="OGEZ Delphine" initials="OD" lastIdx="1" clrIdx="5">
    <p:extLst>
      <p:ext uri="{19B8F6BF-5375-455C-9EA6-DF929625EA0E}">
        <p15:presenceInfo xmlns:p15="http://schemas.microsoft.com/office/powerpoint/2012/main" userId="S-1-5-21-4084384864-3541823402-1708183263-14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2FFD"/>
    <a:srgbClr val="A7A0FE"/>
    <a:srgbClr val="C0C0C0"/>
    <a:srgbClr val="69EAFB"/>
    <a:srgbClr val="000000"/>
    <a:srgbClr val="007635"/>
    <a:srgbClr val="00863D"/>
    <a:srgbClr val="003A1A"/>
    <a:srgbClr val="00206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81" autoAdjust="0"/>
    <p:restoredTop sz="96224" autoAdjust="0"/>
  </p:normalViewPr>
  <p:slideViewPr>
    <p:cSldViewPr snapToGrid="0">
      <p:cViewPr varScale="1">
        <p:scale>
          <a:sx n="59" d="100"/>
          <a:sy n="59" d="100"/>
        </p:scale>
        <p:origin x="1092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24042"/>
    </p:cViewPr>
  </p:sorterViewPr>
  <p:notesViewPr>
    <p:cSldViewPr snapToGrid="0">
      <p:cViewPr varScale="1">
        <p:scale>
          <a:sx n="50" d="100"/>
          <a:sy n="50" d="100"/>
        </p:scale>
        <p:origin x="265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rmfiles01.dreal-bretagne.i2\services\DREAL-Bretagne\SPPR\RC\09-Autorisation%20env\2%20-%20Doctrine%20r&#233;gionale%20-%20Notes\20250613dossiers%20AENV%20LIV.od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18 dossiers Aenv Loi industrie Verte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6B9-4A47-8CA3-91E54E47091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6B9-4A47-8CA3-91E54E47091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6B9-4A47-8CA3-91E54E47091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6B9-4A47-8CA3-91E54E47091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6B9-4A47-8CA3-91E54E47091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6B9-4A47-8CA3-91E54E47091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6B9-4A47-8CA3-91E54E47091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6B9-4A47-8CA3-91E54E47091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aenv!$D$442:$D$445</c:f>
              <c:strCache>
                <c:ptCount val="4"/>
                <c:pt idx="0">
                  <c:v>Eoliennes</c:v>
                </c:pt>
                <c:pt idx="1">
                  <c:v>Carrière</c:v>
                </c:pt>
                <c:pt idx="2">
                  <c:v>IED</c:v>
                </c:pt>
                <c:pt idx="3">
                  <c:v>Autres ICPE</c:v>
                </c:pt>
              </c:strCache>
            </c:strRef>
          </c:cat>
          <c:val>
            <c:numRef>
              <c:f>aenv!$E$442:$E$445</c:f>
              <c:numCache>
                <c:formatCode>General</c:formatCode>
                <c:ptCount val="4"/>
                <c:pt idx="0">
                  <c:v>9</c:v>
                </c:pt>
                <c:pt idx="1">
                  <c:v>1</c:v>
                </c:pt>
                <c:pt idx="2">
                  <c:v>2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6B9-4A47-8CA3-91E54E47091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Type de consultation dossiers Loi industrie Verte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473-4900-B843-0CFBDB8A2A7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473-4900-B843-0CFBDB8A2A7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aenv!$D$447:$D$448</c:f>
              <c:strCache>
                <c:ptCount val="2"/>
                <c:pt idx="0">
                  <c:v>Enquête publique unique</c:v>
                </c:pt>
                <c:pt idx="1">
                  <c:v>Consultation parallélisée</c:v>
                </c:pt>
              </c:strCache>
            </c:strRef>
          </c:cat>
          <c:val>
            <c:numRef>
              <c:f>aenv!$E$447:$E$448</c:f>
              <c:numCache>
                <c:formatCode>General</c:formatCode>
                <c:ptCount val="2"/>
                <c:pt idx="0">
                  <c:v>2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473-4900-B843-0CFBDB8A2A7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FFFC8-033E-44B5-8306-BB3A507236FD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1DA05-BD5C-4D64-A1B8-0BED75579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904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C300E-34A7-4A0A-A304-00C2EAE51C8B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5AEA6-2EA1-4071-B3D8-ED89DF7DA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877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site AIDA, de langue française, est un site d’information relatif au droit de l’environnement développé dans le cadre de la mission de service public de l'</a:t>
            </a:r>
            <a:r>
              <a:rPr lang="fr-FR" dirty="0" err="1"/>
              <a:t>Ineris</a:t>
            </a:r>
            <a:r>
              <a:rPr lang="fr-FR" dirty="0"/>
              <a:t> pour le Ministère en charge de l’environnement.</a:t>
            </a:r>
          </a:p>
          <a:p>
            <a:endParaRPr lang="fr-FR" dirty="0"/>
          </a:p>
          <a:p>
            <a:r>
              <a:rPr lang="fr-FR" dirty="0"/>
              <a:t>Il s’adresse à tout public intéressé par ce sujet et souhaitant consulter la réglementation relative aux installations classées, à l'eau, la nature, au littoral et aux milieux marins.</a:t>
            </a:r>
          </a:p>
          <a:p>
            <a:endParaRPr lang="fr-FR" dirty="0"/>
          </a:p>
          <a:p>
            <a:r>
              <a:rPr lang="fr-FR" dirty="0"/>
              <a:t>Il comporte 4 sections :</a:t>
            </a:r>
          </a:p>
          <a:p>
            <a:endParaRPr lang="fr-FR" dirty="0"/>
          </a:p>
          <a:p>
            <a:r>
              <a:rPr lang="fr-FR" dirty="0"/>
              <a:t>    « Réglementation » : Sélection de textes nationaux et communautaires relatifs au droit de l’environnement (accès chronologique). Cette section propose également un accès au code de l'environnement, à la nomenclature ICPE et à la nomenclature IOTA en vigueur ainsi que des références à des notes d'interprétation pour certaines rubriques ICPE (accès thématique) et un accès au détail des intitulés des rubriques ICPE et principaux textes applicables.</a:t>
            </a:r>
          </a:p>
          <a:p>
            <a:r>
              <a:rPr lang="fr-FR" dirty="0"/>
              <a:t>    « Aide réglementaire » : A destination des exploitants d'installations classées, elle permet de connaître les principaux textes applicables à une activité industrielle.</a:t>
            </a:r>
          </a:p>
          <a:p>
            <a:r>
              <a:rPr lang="fr-FR" dirty="0"/>
              <a:t>    Pour utiliser cette fonctionnalité, vous devez renseigner votre profil d’exploitant dans la rubrique « aide réglementaire ».</a:t>
            </a:r>
          </a:p>
          <a:p>
            <a:r>
              <a:rPr lang="fr-FR" dirty="0"/>
              <a:t>    « Inspection des ICPE » : Informations générales relatives aux installations classées.</a:t>
            </a:r>
          </a:p>
          <a:p>
            <a:r>
              <a:rPr lang="fr-FR" dirty="0"/>
              <a:t>    Des informations sont également disponibles sur le site internet du ministère en charge des installations classées https://www.ecologique-solidaire.gouv.fr/</a:t>
            </a:r>
          </a:p>
          <a:p>
            <a:endParaRPr lang="fr-FR" dirty="0"/>
          </a:p>
          <a:p>
            <a:r>
              <a:rPr lang="fr-FR" dirty="0"/>
              <a:t>    « Guides et BREF » : Accès à des guides de bonnes pratiques et des documents de référence d'accompagnement de la mise en </a:t>
            </a:r>
            <a:r>
              <a:rPr lang="fr-FR" dirty="0" err="1"/>
              <a:t>oeuvre</a:t>
            </a:r>
            <a:r>
              <a:rPr lang="fr-FR" dirty="0"/>
              <a:t> de la réglementation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AEA6-2EA1-4071-B3D8-ED89DF7DA4D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5473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site AIDA, de langue française, est un site d’information relatif au droit de l’environnement développé dans le cadre de la mission de service public de l'</a:t>
            </a:r>
            <a:r>
              <a:rPr lang="fr-FR" dirty="0" err="1"/>
              <a:t>Ineris</a:t>
            </a:r>
            <a:r>
              <a:rPr lang="fr-FR" dirty="0"/>
              <a:t> pour le Ministère en charge de l’environnement.</a:t>
            </a:r>
          </a:p>
          <a:p>
            <a:endParaRPr lang="fr-FR" dirty="0"/>
          </a:p>
          <a:p>
            <a:r>
              <a:rPr lang="fr-FR" dirty="0"/>
              <a:t>Il s’adresse à tout public intéressé par ce sujet et souhaitant consulter la réglementation relative aux installations classées, à l'eau, la nature, au littoral et aux milieux marins.</a:t>
            </a:r>
          </a:p>
          <a:p>
            <a:endParaRPr lang="fr-FR" dirty="0"/>
          </a:p>
          <a:p>
            <a:r>
              <a:rPr lang="fr-FR" dirty="0"/>
              <a:t>Il comporte 4 sections :</a:t>
            </a:r>
          </a:p>
          <a:p>
            <a:endParaRPr lang="fr-FR" dirty="0"/>
          </a:p>
          <a:p>
            <a:r>
              <a:rPr lang="fr-FR" dirty="0"/>
              <a:t>    « Réglementation » : Sélection de textes nationaux et communautaires relatifs au droit de l’environnement (accès chronologique). Cette section propose également un accès au code de l'environnement, à la nomenclature ICPE et à la nomenclature IOTA en vigueur ainsi que des références à des notes d'interprétation pour certaines rubriques ICPE (accès thématique) et un accès au détail des intitulés des rubriques ICPE et principaux textes applicables.</a:t>
            </a:r>
          </a:p>
          <a:p>
            <a:r>
              <a:rPr lang="fr-FR" dirty="0"/>
              <a:t>    « Aide réglementaire » : A destination des exploitants d'installations classées, elle permet de connaître les principaux textes applicables à une activité industrielle.</a:t>
            </a:r>
          </a:p>
          <a:p>
            <a:r>
              <a:rPr lang="fr-FR" dirty="0"/>
              <a:t>    Pour utiliser cette fonctionnalité, vous devez renseigner votre profil d’exploitant dans la rubrique « aide réglementaire ».</a:t>
            </a:r>
          </a:p>
          <a:p>
            <a:r>
              <a:rPr lang="fr-FR" dirty="0"/>
              <a:t>    « Inspection des ICPE » : Informations générales relatives aux installations classées.</a:t>
            </a:r>
          </a:p>
          <a:p>
            <a:r>
              <a:rPr lang="fr-FR" dirty="0"/>
              <a:t>    Des informations sont également disponibles sur le site internet du ministère en charge des installations classées https://www.ecologique-solidaire.gouv.fr/</a:t>
            </a:r>
          </a:p>
          <a:p>
            <a:endParaRPr lang="fr-FR" dirty="0"/>
          </a:p>
          <a:p>
            <a:r>
              <a:rPr lang="fr-FR" dirty="0"/>
              <a:t>    « Guides et BREF » : Accès à des guides de bonnes pratiques et des documents de référence d'accompagnement de la mise en </a:t>
            </a:r>
            <a:r>
              <a:rPr lang="fr-FR" dirty="0" err="1"/>
              <a:t>oeuvre</a:t>
            </a:r>
            <a:r>
              <a:rPr lang="fr-FR" dirty="0"/>
              <a:t> de la réglementation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AEA6-2EA1-4071-B3D8-ED89DF7DA4D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928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AEA6-2EA1-4071-B3D8-ED89DF7DA4D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238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Exploitant responsable de son dossier et s’engage à respecter ce qu’il a écrit dans son dossier, </a:t>
            </a:r>
            <a:r>
              <a:rPr lang="fr-FR" dirty="0" err="1"/>
              <a:t>resp</a:t>
            </a:r>
            <a:r>
              <a:rPr lang="fr-FR" dirty="0"/>
              <a:t> lors du fonctionnement et de la cessation.</a:t>
            </a:r>
          </a:p>
          <a:p>
            <a:r>
              <a:rPr lang="fr-FR" dirty="0"/>
              <a:t>L’inspection n’est responsable que des contrôles par sondage qu’elle réalise. Elle n’est pas garante de la maîtrise du site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AEA6-2EA1-4071-B3D8-ED89DF7DA4D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315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Installations ne présentant pas de graves dangers ou inconvénients pour les intérêts protégés L512-8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AEA6-2EA1-4071-B3D8-ED89DF7DA4D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697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Installations qui présentant des dangers ou inconvénients graves pour les intérêts mentionnés au L511-1 qui peuvent être prévenus par le respect de prescriptions générales édictées par le ministère en charge de l’environnement.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5AEA6-2EA1-4071-B3D8-ED89DF7DA4D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058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661800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CD2B6762-0336-42FA-8316-98FA41926313}" type="datetime1">
              <a:rPr lang="fr-FR" smtClean="0"/>
              <a:t>18/06/2025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661800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2816" y="68627"/>
            <a:ext cx="1101836" cy="94929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1007915" y="5226529"/>
            <a:ext cx="4320000" cy="1200000"/>
          </a:xfrm>
        </p:spPr>
        <p:txBody>
          <a:bodyPr anchor="b" anchorCtr="0"/>
          <a:lstStyle>
            <a:lvl1pPr>
              <a:defRPr sz="1533"/>
            </a:lvl1pPr>
          </a:lstStyle>
          <a:p>
            <a:r>
              <a:rPr lang="fr-FR"/>
              <a:t>Formation - Réforme de l’autorisation environnementale (Loi "Industrie verte")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40E353-2903-4D1E-8F1C-94E900F17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556" y="819509"/>
            <a:ext cx="3794622" cy="349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57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 dirty="0"/>
              <a:t>19/06/2025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Formation- Commissaires enquêteurs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0000" y="3332989"/>
            <a:ext cx="11232000" cy="2564672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4333" b="1" cap="all" baseline="0"/>
            </a:lvl1pPr>
            <a:lvl2pPr marL="0" indent="0">
              <a:spcBef>
                <a:spcPts val="667"/>
              </a:spcBef>
              <a:spcAft>
                <a:spcPts val="0"/>
              </a:spcAft>
              <a:buNone/>
              <a:defRPr sz="2467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480000" y="6379200"/>
            <a:ext cx="11232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AB964927-0686-41EA-AB70-841189292F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725" y="240000"/>
            <a:ext cx="2156022" cy="198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1716132" y="150134"/>
            <a:ext cx="9995867" cy="654199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/>
            </a:lvl1pPr>
          </a:lstStyle>
          <a:p>
            <a:pPr algn="r"/>
            <a:r>
              <a:rPr lang="fr-FR" cap="all" dirty="0"/>
              <a:t>19/06/2025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Formation – Commissaires enquêteurs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9999" y="1741799"/>
            <a:ext cx="11231999" cy="4032467"/>
          </a:xfrm>
        </p:spPr>
        <p:txBody>
          <a:bodyPr/>
          <a:lstStyle>
            <a:lvl1pPr marL="191995" indent="-191995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sz="1800" b="0"/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 sz="1600"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1" name="Espace réservé du contenu 20">
            <a:extLst>
              <a:ext uri="{FF2B5EF4-FFF2-40B4-BE49-F238E27FC236}">
                <a16:creationId xmlns:a16="http://schemas.microsoft.com/office/drawing/2014/main" id="{34418C61-9D45-465B-999A-5B184C851D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716088" y="804863"/>
            <a:ext cx="9996487" cy="333375"/>
          </a:xfrm>
        </p:spPr>
        <p:txBody>
          <a:bodyPr/>
          <a:lstStyle>
            <a:lvl1pPr algn="ctr">
              <a:defRPr sz="2400" i="1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72368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479999" y="1253066"/>
            <a:ext cx="6428801" cy="5126133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0" indent="0">
              <a:buFont typeface="+mj-lt"/>
              <a:buNone/>
              <a:defRPr sz="4333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103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999" y="1591733"/>
            <a:ext cx="5446668" cy="428826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65332" y="1591733"/>
            <a:ext cx="5446668" cy="428826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93FAAAA-A517-497D-9597-1A89628363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716132" y="150134"/>
            <a:ext cx="9995867" cy="654199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7" name="Espace réservé du contenu 20">
            <a:extLst>
              <a:ext uri="{FF2B5EF4-FFF2-40B4-BE49-F238E27FC236}">
                <a16:creationId xmlns:a16="http://schemas.microsoft.com/office/drawing/2014/main" id="{1FC0AC1F-FB59-4B00-9744-35B5D3C6EAF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716088" y="804863"/>
            <a:ext cx="9996487" cy="333375"/>
          </a:xfrm>
        </p:spPr>
        <p:txBody>
          <a:bodyPr/>
          <a:lstStyle>
            <a:lvl1pPr algn="ctr">
              <a:defRPr sz="2400" i="1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6423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999" y="1591733"/>
            <a:ext cx="5446668" cy="428826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676F0573-00D3-41BF-A14F-843A0A9AB4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9200" y="1592263"/>
            <a:ext cx="5413375" cy="4287837"/>
          </a:xfrm>
        </p:spPr>
        <p:txBody>
          <a:bodyPr/>
          <a:lstStyle/>
          <a:p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1D88C5F4-D9FA-4CE7-820F-2B5AAA080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716132" y="150134"/>
            <a:ext cx="9995867" cy="654199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7" name="Espace réservé du contenu 20">
            <a:extLst>
              <a:ext uri="{FF2B5EF4-FFF2-40B4-BE49-F238E27FC236}">
                <a16:creationId xmlns:a16="http://schemas.microsoft.com/office/drawing/2014/main" id="{7C2BAE6A-F038-4152-94A3-A3FB38099D9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16088" y="804863"/>
            <a:ext cx="9996487" cy="333375"/>
          </a:xfrm>
        </p:spPr>
        <p:txBody>
          <a:bodyPr/>
          <a:lstStyle>
            <a:lvl1pPr algn="ctr">
              <a:defRPr sz="2400" i="1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739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479999" y="1543050"/>
            <a:ext cx="11232000" cy="4336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10152000" y="6378000"/>
            <a:ext cx="156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 b="1">
                <a:solidFill>
                  <a:schemeClr val="tx1"/>
                </a:solidFill>
              </a:defRPr>
            </a:lvl1pPr>
          </a:lstStyle>
          <a:p>
            <a:pPr algn="r"/>
            <a:fld id="{9AC896D2-4900-400B-AB0A-7A991DDA8B61}" type="datetime1">
              <a:rPr lang="fr-FR" cap="all" smtClean="0"/>
              <a:t>18/06/2025</a:t>
            </a:fld>
            <a:endParaRPr lang="fr-FR" cap="all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480000" y="6378000"/>
            <a:ext cx="7872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fr-FR"/>
              <a:t>Formation - Réforme de l’autorisation environnementale (Loi "Industrie verte")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352000" y="6378000"/>
            <a:ext cx="180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/>
          <p:nvPr userDrawn="1"/>
        </p:nvCxnSpPr>
        <p:spPr bwMode="gray">
          <a:xfrm>
            <a:off x="480000" y="6379200"/>
            <a:ext cx="11232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DF873604-F6F6-4CFB-9D0F-8EB1F8F877E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79999" y="154259"/>
            <a:ext cx="705244" cy="6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92" r:id="rId3"/>
    <p:sldLayoutId id="2147483690" r:id="rId4"/>
    <p:sldLayoutId id="2147483708" r:id="rId5"/>
    <p:sldLayoutId id="2147483709" r:id="rId6"/>
  </p:sldLayoutIdLst>
  <p:hf hd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0"/>
        </a:spcBef>
        <a:spcAft>
          <a:spcPts val="667"/>
        </a:spcAft>
        <a:buFont typeface="Arial" pitchFamily="34" charset="0"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35992" indent="-95998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itchFamily="34" charset="0"/>
        <a:buChar char="•"/>
        <a:defRPr sz="1267" kern="1200">
          <a:solidFill>
            <a:schemeClr val="tx1"/>
          </a:solidFill>
          <a:latin typeface="+mn-lt"/>
          <a:ea typeface="+mn-ea"/>
          <a:cs typeface="+mn-cs"/>
        </a:defRPr>
      </a:lvl2pPr>
      <a:lvl3pPr marL="575986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15980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03972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9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G"/><Relationship Id="rId3" Type="http://schemas.openxmlformats.org/officeDocument/2006/relationships/image" Target="../media/image6.jpeg"/><Relationship Id="rId21" Type="http://schemas.openxmlformats.org/officeDocument/2006/relationships/image" Target="../media/image24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58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treprendre.service-public.fr/vosdroits/F37901" TargetMode="External"/><Relationship Id="rId2" Type="http://schemas.openxmlformats.org/officeDocument/2006/relationships/hyperlink" Target="https://www.ecologie.gouv.fr/politiques-publiques/savoir-icpe-nomenclature-gestion-declaration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355E755-F2D4-414D-9169-EB731B804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A414B3A-2028-452A-B48A-89ABA7A7F8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0000" y="3429000"/>
            <a:ext cx="11232000" cy="2564672"/>
          </a:xfrm>
        </p:spPr>
        <p:txBody>
          <a:bodyPr/>
          <a:lstStyle/>
          <a:p>
            <a:endParaRPr lang="fr-FR" dirty="0">
              <a:solidFill>
                <a:srgbClr val="00B050"/>
              </a:solidFill>
            </a:endParaRPr>
          </a:p>
          <a:p>
            <a:pPr algn="ctr"/>
            <a:r>
              <a:rPr lang="fr-FR" sz="3800" dirty="0"/>
              <a:t>Formation DES Commissaires enquêteurs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E41AC42-94E4-4D6B-99FC-84572339F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 dirty="0"/>
              <a:t>19 juin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F60070-8364-4DAA-9F15-88AD302B9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A9C7FC7A-5B45-4307-8C43-CD84CCDD6ED4}"/>
              </a:ext>
            </a:extLst>
          </p:cNvPr>
          <p:cNvSpPr txBox="1">
            <a:spLocks/>
          </p:cNvSpPr>
          <p:nvPr/>
        </p:nvSpPr>
        <p:spPr>
          <a:xfrm>
            <a:off x="480000" y="6473955"/>
            <a:ext cx="7872000" cy="48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/>
              <a:t>Formation – Commissaires Enquêteurs</a:t>
            </a:r>
          </a:p>
        </p:txBody>
      </p:sp>
    </p:spTree>
    <p:extLst>
      <p:ext uri="{BB962C8B-B14F-4D97-AF65-F5344CB8AC3E}">
        <p14:creationId xmlns:p14="http://schemas.microsoft.com/office/powerpoint/2010/main" val="226326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C3FF49-C560-42A0-B9C8-D5F4E9F3C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Principe 1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EDBDC50-252D-4348-9571-73E0BE702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705CEB-46FE-4268-A68D-82E4C2F79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8DB6F3-30B3-44F8-AE95-6CA3A23E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BCBF31B-5EF2-40A8-ADE8-58E2710595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999" y="1741799"/>
            <a:ext cx="11231999" cy="4311338"/>
          </a:xfrm>
        </p:spPr>
        <p:txBody>
          <a:bodyPr/>
          <a:lstStyle/>
          <a:p>
            <a:pPr marL="0" indent="0" algn="ctr">
              <a:buNone/>
            </a:pPr>
            <a:r>
              <a:rPr lang="fr-FR" sz="2400" b="1" dirty="0"/>
              <a:t>EVITER ET REDUIRE (COMPENSER)</a:t>
            </a:r>
          </a:p>
          <a:p>
            <a:pPr marL="0" indent="0" algn="ctr">
              <a:buNone/>
            </a:pPr>
            <a:r>
              <a:rPr lang="fr-FR" sz="2400" b="1" dirty="0"/>
              <a:t>S’implanter et exploiter en évitant et réduisant </a:t>
            </a:r>
          </a:p>
          <a:p>
            <a:pPr marL="0" indent="0" algn="ctr">
              <a:buNone/>
            </a:pPr>
            <a:r>
              <a:rPr lang="fr-FR" sz="2400" b="1" dirty="0"/>
              <a:t>les atteintes à l’environnement et aux personnes</a:t>
            </a:r>
          </a:p>
          <a:p>
            <a:pPr marL="0" indent="0" algn="ctr">
              <a:buNone/>
            </a:pPr>
            <a:endParaRPr lang="fr-FR" b="1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 algn="ctr">
              <a:buNone/>
            </a:pPr>
            <a:r>
              <a:rPr lang="fr-FR" i="1" dirty="0"/>
              <a:t>Traduction réglementaire : L.181-3 du code de l’environnement</a:t>
            </a: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46D30B5-A2D2-4ABF-A21A-1456AD8D158E}"/>
              </a:ext>
            </a:extLst>
          </p:cNvPr>
          <p:cNvSpPr txBox="1"/>
          <p:nvPr/>
        </p:nvSpPr>
        <p:spPr>
          <a:xfrm>
            <a:off x="1937442" y="3558012"/>
            <a:ext cx="9261695" cy="1610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1067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En phase normale d’exploitation,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1067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En phase accidentelle,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1067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Tout en conciliant avec l’activité économique et le fonctionnement de la société.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47795E-4AAB-4307-B2D5-53FDEA2D9B38}"/>
              </a:ext>
            </a:extLst>
          </p:cNvPr>
          <p:cNvSpPr/>
          <p:nvPr/>
        </p:nvSpPr>
        <p:spPr>
          <a:xfrm>
            <a:off x="1591132" y="3621386"/>
            <a:ext cx="119089" cy="1304270"/>
          </a:xfrm>
          <a:prstGeom prst="rect">
            <a:avLst/>
          </a:prstGeom>
          <a:gradFill flip="none" rotWithShape="1">
            <a:gsLst>
              <a:gs pos="0">
                <a:srgbClr val="EA7116">
                  <a:shade val="30000"/>
                  <a:satMod val="115000"/>
                </a:srgbClr>
              </a:gs>
              <a:gs pos="50000">
                <a:srgbClr val="EA7116">
                  <a:shade val="67500"/>
                  <a:satMod val="115000"/>
                </a:srgbClr>
              </a:gs>
              <a:gs pos="100000">
                <a:srgbClr val="EA711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rgbClr val="EA71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2009412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B04604-CF60-4E42-84FF-31E67B841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Intérêts protégés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69F21F9-7C94-4F03-B5D7-3EA029051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E2C241-493F-4E20-8AE6-14D54AC5B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6FD6C1-8C98-4E77-93E5-172365AEA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D25F495-867C-469F-968A-40E6DEF85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547" y="823549"/>
            <a:ext cx="7869651" cy="55544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3E2457-1569-4D66-B472-A122C473C1E4}"/>
              </a:ext>
            </a:extLst>
          </p:cNvPr>
          <p:cNvSpPr/>
          <p:nvPr/>
        </p:nvSpPr>
        <p:spPr>
          <a:xfrm>
            <a:off x="2278966" y="6123477"/>
            <a:ext cx="1800000" cy="221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7432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C3FF49-C560-42A0-B9C8-D5F4E9F3C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Principe 2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EDBDC50-252D-4348-9571-73E0BE702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705CEB-46FE-4268-A68D-82E4C2F79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8DB6F3-30B3-44F8-AE95-6CA3A23E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BCBF31B-5EF2-40A8-ADE8-58E2710595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999" y="1741799"/>
            <a:ext cx="11231999" cy="4311338"/>
          </a:xfrm>
        </p:spPr>
        <p:txBody>
          <a:bodyPr/>
          <a:lstStyle/>
          <a:p>
            <a:pPr marL="0" marR="0" indent="0" algn="ctr" rtl="0">
              <a:buNone/>
            </a:pPr>
            <a:endParaRPr lang="fr-FR" sz="1800" b="1" i="0" u="none" strike="noStrike" dirty="0">
              <a:solidFill>
                <a:srgbClr val="000000"/>
              </a:solidFill>
              <a:latin typeface="Marianne" panose="02000000000000000000" pitchFamily="2" charset="0"/>
            </a:endParaRPr>
          </a:p>
          <a:p>
            <a:pPr marL="0" marR="0" indent="0" algn="ctr" rtl="0">
              <a:buNone/>
            </a:pPr>
            <a:endParaRPr lang="fr-FR" b="1" dirty="0">
              <a:solidFill>
                <a:srgbClr val="000000"/>
              </a:solidFill>
              <a:latin typeface="Marianne" panose="02000000000000000000" pitchFamily="2" charset="0"/>
            </a:endParaRPr>
          </a:p>
          <a:p>
            <a:pPr marL="0" marR="0" indent="0" algn="ctr" rtl="0">
              <a:buNone/>
            </a:pPr>
            <a:endParaRPr lang="fr-FR" sz="2400" b="1" i="0" u="none" strike="noStrike" dirty="0">
              <a:solidFill>
                <a:srgbClr val="000000"/>
              </a:solidFill>
              <a:latin typeface="Marianne" panose="02000000000000000000" pitchFamily="2" charset="0"/>
            </a:endParaRPr>
          </a:p>
          <a:p>
            <a:pPr marL="0" marR="0" indent="0" algn="ctr" rtl="0">
              <a:buNone/>
            </a:pPr>
            <a:r>
              <a:rPr lang="fr-FR" sz="2400" b="1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RESPONSABILITE DE L’EXPLOITANT</a:t>
            </a:r>
            <a:endParaRPr lang="fr-FR" sz="2400" b="0" i="0" u="none" strike="noStrike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0" marR="0" indent="0" algn="ctr" rtl="0">
              <a:buNone/>
            </a:pPr>
            <a:r>
              <a:rPr lang="fr-FR" sz="2400" b="1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de l’élaboration du projet à la cessation de l’exploitation</a:t>
            </a:r>
            <a:endParaRPr lang="fr-FR" sz="24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0" indent="0" algn="ctr">
              <a:buNone/>
            </a:pPr>
            <a:endParaRPr lang="fr-FR" b="1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1DD1B88-DBD2-429F-AD38-C66037C9D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788" y="4505065"/>
            <a:ext cx="2043274" cy="132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9047C0-1C3C-4908-908C-4481E4FF1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Principe 3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7C16663-E7E8-400C-8F9D-F00DF77C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3F2BD4B-D985-49B3-BA1D-064DA5C74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6A7325-77B8-43AE-93E2-54137D1A4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34E0AE9-CE52-4C10-990C-56B0D019EA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indent="0" algn="ctr" rtl="0">
              <a:buNone/>
            </a:pPr>
            <a:r>
              <a:rPr lang="fr-FR" sz="2400" b="1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PROPORTIONNALITE </a:t>
            </a:r>
            <a:endParaRPr lang="fr-FR" sz="2400" b="0" i="0" u="none" strike="noStrike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0" marR="0" indent="0" algn="ctr" rtl="0">
              <a:buNone/>
            </a:pPr>
            <a:r>
              <a:rPr lang="fr-FR" sz="2400" b="1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du classement, de la procédure, du dossier et de l’évaluation environnementale, des contrôles et des sanctions </a:t>
            </a:r>
          </a:p>
          <a:p>
            <a:pPr marL="0" marR="0" indent="0" algn="ctr" rtl="0">
              <a:buNone/>
            </a:pPr>
            <a:endParaRPr lang="fr-FR" sz="24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0" indent="0">
              <a:buNone/>
            </a:pPr>
            <a: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Exemple - R122-5 : Le contenu de l’étude d’impact est proportionné à la sensibilité environnementale de la zone susceptible d’être affectée par le projet, à l’importance et la nature des travaux, installations, ouvrages, ou autres interventions dans le milieu naturel ou le paysage projetés et à leurs incidences prévisibles sur l’environnement ou la santé humaine.</a:t>
            </a:r>
            <a:endParaRPr lang="fr-FR" sz="1800" b="0" i="0" u="none" strike="noStrike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0476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BAF4C7-AF9D-44C0-82CE-2743955A1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Nomenclature et Régimes</a:t>
            </a:r>
            <a:br>
              <a:rPr lang="fr-FR" dirty="0"/>
            </a:br>
            <a:br>
              <a:rPr lang="fr-FR" dirty="0"/>
            </a:br>
            <a:r>
              <a:rPr lang="fr-FR" sz="24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Principe 3 : proportionnalité</a:t>
            </a:r>
            <a:br>
              <a:rPr lang="fr-FR" sz="1800" b="0" i="0" u="none" strike="noStrike" dirty="0">
                <a:solidFill>
                  <a:srgbClr val="000000"/>
                </a:solidFill>
                <a:latin typeface="Lucida Sans" panose="020B0602030504020204" pitchFamily="34" charset="0"/>
              </a:rPr>
            </a:b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932635-8251-429A-AD12-9B2EB7F39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758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93937C-4D8A-4276-9A1D-EE87479C6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Procédures des installations classées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1A6A610-211A-47FF-A34C-C1F7E74F3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FF3A91-3C43-4EA4-891F-4BFEFD6DD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77CEFF-EC49-4B18-8C5B-984F196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0EADCF3-DA3A-4915-B54E-D8DCAA5973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7618" y="1741799"/>
            <a:ext cx="10544380" cy="4032467"/>
          </a:xfrm>
        </p:spPr>
        <p:txBody>
          <a:bodyPr/>
          <a:lstStyle/>
          <a:p>
            <a:pPr marL="239994" marR="0" lvl="1" indent="0" algn="l" rtl="0">
              <a:buNone/>
            </a:pPr>
            <a:r>
              <a:rPr lang="fr-FR" sz="20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Les installations ne présentent pas toutes le même risque ni le même degré de dangerosité : 3 Régimes</a:t>
            </a:r>
            <a:endParaRPr lang="fr-FR" sz="2000" b="0" i="0" u="none" strike="noStrike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525744" marR="0" lvl="1" indent="-285750" algn="l" rtl="0">
              <a:buFont typeface="Wingdings" panose="05000000000000000000" pitchFamily="2" charset="2"/>
              <a:buChar char="q"/>
            </a:pPr>
            <a:r>
              <a:rPr lang="fr-FR" sz="20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Déclaration</a:t>
            </a:r>
            <a:endParaRPr lang="fr-FR" sz="20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525744" marR="0" lvl="1" indent="-285750" algn="l" rtl="0">
              <a:buFont typeface="Wingdings" panose="05000000000000000000" pitchFamily="2" charset="2"/>
              <a:buChar char="q"/>
            </a:pPr>
            <a:r>
              <a:rPr lang="fr-FR" sz="20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Enregistrement =&gt; pour les installations « standardisées », autorisation simplifiée</a:t>
            </a:r>
            <a:endParaRPr lang="fr-FR" sz="20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525744" marR="0" lvl="1" indent="-285750" algn="l" rtl="0">
              <a:buFont typeface="Wingdings" panose="05000000000000000000" pitchFamily="2" charset="2"/>
              <a:buChar char="q"/>
            </a:pPr>
            <a:r>
              <a:rPr lang="fr-FR" sz="20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Autorisation Environnementale =&gt; pour les installations présentant le plus de risques </a:t>
            </a:r>
            <a:endParaRPr lang="fr-FR" sz="20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2F2B7C-AD8C-4E20-B7E9-EADE600DC320}"/>
              </a:ext>
            </a:extLst>
          </p:cNvPr>
          <p:cNvSpPr/>
          <p:nvPr/>
        </p:nvSpPr>
        <p:spPr>
          <a:xfrm>
            <a:off x="1041009" y="2566309"/>
            <a:ext cx="126609" cy="1780608"/>
          </a:xfrm>
          <a:prstGeom prst="rect">
            <a:avLst/>
          </a:prstGeom>
          <a:gradFill flip="none" rotWithShape="1">
            <a:gsLst>
              <a:gs pos="0">
                <a:srgbClr val="EA7116">
                  <a:shade val="30000"/>
                  <a:satMod val="115000"/>
                </a:srgbClr>
              </a:gs>
              <a:gs pos="50000">
                <a:srgbClr val="EA7116">
                  <a:shade val="67500"/>
                  <a:satMod val="115000"/>
                </a:srgbClr>
              </a:gs>
              <a:gs pos="100000">
                <a:srgbClr val="EA711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rgbClr val="EA71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BD38C27-0091-435C-8C90-18A90FE2474C}"/>
              </a:ext>
            </a:extLst>
          </p:cNvPr>
          <p:cNvGrpSpPr/>
          <p:nvPr/>
        </p:nvGrpSpPr>
        <p:grpSpPr>
          <a:xfrm>
            <a:off x="6945769" y="4183586"/>
            <a:ext cx="3092117" cy="2194241"/>
            <a:chOff x="6819160" y="4251826"/>
            <a:chExt cx="3092117" cy="219424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2B4C079-10CE-4903-979D-577E3ED8F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19160" y="4310018"/>
              <a:ext cx="1457692" cy="202354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7249D8B-4483-4349-8C63-1FC0856AA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01916" y="4251826"/>
              <a:ext cx="2009361" cy="2194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6701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2ADDE5-1543-4BBF-8F9E-B3CEAC3DB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nomenclature des installations classées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236C0DF-0D51-466D-AFB2-230A3D102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FE728D-2EC9-496D-9F51-9831F8D81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EBAE563-1B9E-4B08-9367-3958D313D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D0F70EA-D078-4906-BA89-EBE60AB691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fr-FR" sz="20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Les activités relevant de la législation des ICPE sont énumérées dans une nomenclature </a:t>
            </a:r>
            <a:endParaRPr lang="fr-FR" sz="2000" b="0" i="0" u="none" strike="noStrike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Un établissement peut être concerné par plusieurs rubriques de la nomenclature </a:t>
            </a:r>
          </a:p>
          <a:p>
            <a:pPr marL="0" indent="0">
              <a:buNone/>
            </a:pPr>
            <a:endParaRPr lang="fr-FR" sz="1800" b="0" i="0" u="none" strike="noStrike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459DCE5-0432-4628-9FFD-4451224AD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53" y="2455532"/>
            <a:ext cx="7461958" cy="2608838"/>
          </a:xfrm>
          <a:prstGeom prst="rect">
            <a:avLst/>
          </a:prstGeom>
        </p:spPr>
      </p:pic>
      <p:sp>
        <p:nvSpPr>
          <p:cNvPr id="16" name="Accolade fermante 15">
            <a:extLst>
              <a:ext uri="{FF2B5EF4-FFF2-40B4-BE49-F238E27FC236}">
                <a16:creationId xmlns:a16="http://schemas.microsoft.com/office/drawing/2014/main" id="{C2C6CF1D-48A7-4291-A2AB-35B928D4E41E}"/>
              </a:ext>
            </a:extLst>
          </p:cNvPr>
          <p:cNvSpPr/>
          <p:nvPr/>
        </p:nvSpPr>
        <p:spPr>
          <a:xfrm>
            <a:off x="7469945" y="3759951"/>
            <a:ext cx="346466" cy="110747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A9206F-CAA2-4F2A-9A41-9760B06E4B36}"/>
              </a:ext>
            </a:extLst>
          </p:cNvPr>
          <p:cNvSpPr/>
          <p:nvPr/>
        </p:nvSpPr>
        <p:spPr>
          <a:xfrm>
            <a:off x="8132352" y="3851390"/>
            <a:ext cx="3263705" cy="9245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statuts européens</a:t>
            </a:r>
            <a:endParaRPr lang="fr-FR" sz="1800" b="0" i="0" u="none" strike="noStrike" dirty="0">
              <a:solidFill>
                <a:srgbClr val="000000"/>
              </a:solidFill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924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895307-E4B5-4CCD-B5E1-523C9C589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nomenclature des installations classées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FC3519A-16FC-4880-A184-54FFB80F8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2034658-77D7-41AE-95E3-0FB889E51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C312F2-B3B9-43A1-8483-DB1611FF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8CA6B3E-5EAE-4818-85E7-15FF44471B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88C9ACD-CCE2-437F-AE7C-5C255038CE3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Article R511-9 du code de l’environnement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1150CB3-9E64-4E15-91B0-FEC0CAC14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35" y="1297811"/>
            <a:ext cx="11202963" cy="492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53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F5152D-1884-4BA4-AA47-47179F27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rubrique 4000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777F168-91BA-4F8E-85F6-9CE8D6955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2FA000A-6278-4564-B391-313B46791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FEE8C-8D33-482D-8408-142B7A2D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BFB30EA-A9E4-4C52-8388-10AD2C50179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l"/>
            <a:r>
              <a:rPr lang="fr-FR" b="0" i="0" dirty="0">
                <a:solidFill>
                  <a:srgbClr val="466964"/>
                </a:solidFill>
                <a:effectLst/>
                <a:latin typeface="Marianne" panose="02000000000000000000" pitchFamily="2" charset="0"/>
              </a:rPr>
              <a:t>Classement par Substances et mélanges dangereux</a:t>
            </a:r>
          </a:p>
          <a:p>
            <a:br>
              <a:rPr lang="fr-FR" dirty="0"/>
            </a:b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7DAF83C-4FA8-4CC0-A1D6-9AC773A45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075" y="1848571"/>
            <a:ext cx="5553850" cy="273405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F36FA9A-AA13-4790-91F1-A960A3EB7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707" y="4695981"/>
            <a:ext cx="4372585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62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EC43A2-9E91-426E-A806-BE4A3F329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133" y="247672"/>
            <a:ext cx="9995867" cy="654199"/>
          </a:xfrm>
        </p:spPr>
        <p:txBody>
          <a:bodyPr/>
          <a:lstStyle/>
          <a:p>
            <a:r>
              <a:rPr lang="fr-FR" dirty="0"/>
              <a:t>La nomenclature IOTA </a:t>
            </a:r>
            <a:r>
              <a:rPr lang="fr-FR" sz="2800" dirty="0"/>
              <a:t>(</a:t>
            </a:r>
            <a:r>
              <a:rPr lang="fr-FR" sz="2800" b="1" dirty="0"/>
              <a:t>Installations, ouvrages, travaux et activités)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E020530-61BB-4233-A320-DFD9FF91F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F3D4C6C-58B1-42C9-AE91-95487336F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57FA2D-A775-4DD8-A95B-C5047ADB3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97D1572-E5CF-445E-8A5C-AFC1A3428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835" y="1263265"/>
            <a:ext cx="9033934" cy="439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29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7A23DD-BAE4-4195-818D-33459B2FA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bases de la réglementation ICPE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04F598A-50C4-440F-BB53-729532DFA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60874A-F4E3-41FB-A92F-96349F689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ADB803-99DC-4DF3-8996-53DEC7FA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3235595-14A6-4759-A340-7EA0932F80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1263" y="1741799"/>
            <a:ext cx="8280735" cy="4032467"/>
          </a:xfrm>
        </p:spPr>
        <p:txBody>
          <a:bodyPr/>
          <a:lstStyle/>
          <a:p>
            <a:r>
              <a:rPr lang="fr-FR" dirty="0"/>
              <a:t>Sources d’informations</a:t>
            </a:r>
          </a:p>
          <a:p>
            <a:r>
              <a:rPr lang="fr-FR" dirty="0"/>
              <a:t>Les enjeux</a:t>
            </a:r>
          </a:p>
          <a:p>
            <a:r>
              <a:rPr lang="fr-FR" dirty="0"/>
              <a:t>Nomenclature et régimes</a:t>
            </a:r>
          </a:p>
          <a:p>
            <a:r>
              <a:rPr lang="fr-FR" dirty="0"/>
              <a:t>Les procédures (D, E et </a:t>
            </a:r>
            <a:r>
              <a:rPr lang="fr-FR" dirty="0" err="1"/>
              <a:t>Aenv</a:t>
            </a:r>
            <a:r>
              <a:rPr lang="fr-FR" dirty="0"/>
              <a:t>) et évolutions Loi Industrie Verte</a:t>
            </a:r>
          </a:p>
          <a:p>
            <a:r>
              <a:rPr lang="fr-FR" dirty="0"/>
              <a:t>Les contrôles</a:t>
            </a:r>
          </a:p>
          <a:p>
            <a:pPr marR="0" algn="l" rtl="0"/>
            <a: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Les différents dossiers</a:t>
            </a:r>
            <a:r>
              <a:rPr lang="fr-FR" dirty="0">
                <a:solidFill>
                  <a:srgbClr val="000000"/>
                </a:solidFill>
                <a:latin typeface="Lucida Sans" panose="020B0602030504020204" pitchFamily="34" charset="0"/>
              </a:rPr>
              <a:t> :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études de danger, garanties et capacités financières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r>
              <a:rPr lang="fr-FR" dirty="0"/>
              <a:t>Les différentes procédures  : initiale, modifications, cessation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C0D7FE5-BA35-49AC-84ED-B1DADE707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21" y="1138238"/>
            <a:ext cx="3103133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44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9EB5BF-4890-4790-92FE-C216207E6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2946"/>
            <a:ext cx="4503634" cy="4477996"/>
          </a:xfrm>
        </p:spPr>
        <p:txBody>
          <a:bodyPr/>
          <a:lstStyle/>
          <a:p>
            <a:r>
              <a:rPr lang="fr-FR" dirty="0"/>
              <a:t>La nomenclature</a:t>
            </a:r>
            <a:br>
              <a:rPr lang="fr-FR" dirty="0"/>
            </a:br>
            <a:r>
              <a:rPr lang="fr-FR" dirty="0"/>
              <a:t> de l’évaluation environnementale </a:t>
            </a:r>
            <a:r>
              <a:rPr lang="fr-FR" sz="1800" b="0" dirty="0"/>
              <a:t>(annexe R122-2- code environnement)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6644A7E-7923-42F7-B62D-31107F6EC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55BCD3-165F-499E-8BDE-7D428824C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Formation – Commissaires enquêteurs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C56294F-9A3F-4744-8DBC-94A0C38A0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A4E402A-CA01-44A8-9AA9-A853D371F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574" y="423130"/>
            <a:ext cx="7482978" cy="546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56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75B966-4D19-47FA-9DEA-6D7CC10CC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algn="l" rtl="0"/>
            <a:r>
              <a:rPr lang="fr-FR" dirty="0"/>
              <a:t>Les procédures</a:t>
            </a:r>
            <a:br>
              <a:rPr lang="fr-FR" dirty="0"/>
            </a:br>
            <a:br>
              <a:rPr lang="fr-FR" dirty="0"/>
            </a:br>
            <a: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Principe 1 : démontrer éviter réduire (compenser)</a:t>
            </a:r>
            <a:b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</a:br>
            <a:br>
              <a:rPr lang="fr-FR" sz="1800" b="0" i="0" u="none" strike="noStrike" dirty="0">
                <a:solidFill>
                  <a:srgbClr val="000000"/>
                </a:solidFill>
                <a:latin typeface="Lucida Sans" panose="020B0602030504020204" pitchFamily="34" charset="0"/>
              </a:rPr>
            </a:b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Principe 2 : responsabilité exploitant</a:t>
            </a:r>
            <a:b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</a:br>
            <a:br>
              <a:rPr lang="fr-FR" sz="1800" b="0" i="0" u="none" strike="noStrike" baseline="0" dirty="0">
                <a:solidFill>
                  <a:srgbClr val="000000"/>
                </a:solidFill>
                <a:latin typeface="Lucida Sans" panose="020B0602030504020204" pitchFamily="34" charset="0"/>
              </a:rPr>
            </a:b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Principe 3 : proportionnalité</a:t>
            </a:r>
            <a:br>
              <a:rPr lang="fr-FR" sz="1800" b="0" i="0" u="none" strike="noStrike" baseline="0" dirty="0">
                <a:solidFill>
                  <a:srgbClr val="000000"/>
                </a:solidFill>
                <a:latin typeface="Lucida Sans" panose="020B0602030504020204" pitchFamily="34" charset="0"/>
              </a:rPr>
            </a:b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D90A9BF-2D79-46B3-9A3E-4014B37B5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3204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EC1A0F-DBF6-4304-9B8C-11981DA10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Régimes et procédures (1)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EEA2CCC-23A5-41C5-8F21-5B7854105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30D886C-4708-4ABD-91B0-2BBD1E8B2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2836C1-3366-4490-8097-4182A8223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83809F1-16E3-40EE-B6E2-C76850D5B2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marR="0" indent="-285750" algn="l" rtl="0">
              <a:buFont typeface="Wingdings" panose="05000000000000000000" pitchFamily="2" charset="2"/>
              <a:buChar char="ü"/>
            </a:pPr>
            <a:r>
              <a:rPr lang="fr-FR" sz="24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Régime </a:t>
            </a:r>
            <a:endParaRPr lang="fr-FR" sz="2400" b="0" i="0" u="none" strike="noStrike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525744" lvl="1" indent="-285750">
              <a:buFont typeface="Wingdings" panose="05000000000000000000" pitchFamily="2" charset="2"/>
              <a:buChar char="ü"/>
            </a:pPr>
            <a:r>
              <a:rPr lang="fr-FR" sz="20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Le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régime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 correspond à la situation technique (volume, capacité … ) de l’installation. Il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ne varie que si l’installation varie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.</a:t>
            </a:r>
            <a:endParaRPr lang="fr-FR" sz="20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285750" marR="0" indent="-285750" algn="l" rtl="0">
              <a:buFont typeface="Wingdings" panose="05000000000000000000" pitchFamily="2" charset="2"/>
              <a:buChar char="ü"/>
            </a:pPr>
            <a:endParaRPr lang="fr-FR" sz="24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285750" marR="0" indent="-285750" algn="l" rtl="0">
              <a:buFont typeface="Wingdings" panose="05000000000000000000" pitchFamily="2" charset="2"/>
              <a:buChar char="ü"/>
            </a:pPr>
            <a:r>
              <a:rPr lang="fr-FR" sz="24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Procédure</a:t>
            </a:r>
            <a:endParaRPr lang="fr-FR" sz="24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525744" lvl="1" indent="-285750">
              <a:buFont typeface="Wingdings" panose="05000000000000000000" pitchFamily="2" charset="2"/>
              <a:buChar char="ü"/>
            </a:pPr>
            <a:r>
              <a:rPr lang="fr-FR" sz="20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Un régime = 1 procédure type</a:t>
            </a:r>
            <a:endParaRPr lang="fr-FR" sz="20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525744" lvl="1" indent="-285750">
              <a:buFont typeface="Wingdings" panose="05000000000000000000" pitchFamily="2" charset="2"/>
              <a:buChar char="ü"/>
            </a:pPr>
            <a:r>
              <a:rPr lang="fr-FR" sz="20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Possibilité d’imposer la procédure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Marianne" panose="02000000000000000000" pitchFamily="2" charset="0"/>
              </a:rPr>
              <a:t>Aenv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 si des enjeux environnementaux locaux le justifie.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La procédure change, le régime demeure.</a:t>
            </a:r>
            <a:endParaRPr lang="fr-FR" sz="20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8855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11AAD-F40E-4C35-BC0A-9DCA6AA3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Régimes et procédures (2)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570583C-4A1E-499B-8E2B-01728007E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BAFD83E-57EC-4B45-B285-1A92C5FF3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F2C6A8-827E-4606-9830-573DB033E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51FB37F-8D77-43F1-9507-DC26AB8E7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marR="0" indent="-285750" algn="l" rtl="0">
              <a:buFont typeface="Wingdings" panose="05000000000000000000" pitchFamily="2" charset="2"/>
              <a:buChar char="ü"/>
            </a:pPr>
            <a:r>
              <a:rPr lang="fr-FR" sz="24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Installation à déclaration ou inférieure au seuil de déclaration : </a:t>
            </a:r>
            <a:endParaRPr lang="fr-FR" sz="2400" b="0" i="0" u="none" strike="noStrike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525744" lvl="1" indent="-285750">
              <a:buFont typeface="Wingdings" panose="05000000000000000000" pitchFamily="2" charset="2"/>
              <a:buChar char="ü"/>
            </a:pPr>
            <a:r>
              <a:rPr lang="fr-FR" sz="20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« </a:t>
            </a:r>
            <a:r>
              <a:rPr lang="fr-FR" sz="2000" dirty="0">
                <a:solidFill>
                  <a:srgbClr val="000000"/>
                </a:solidFill>
                <a:latin typeface="Marianne" panose="02000000000000000000" pitchFamily="2" charset="0"/>
              </a:rPr>
              <a:t>C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lause filet » : possibilité par la première autorité consultée (ICPE/urbanisme/…) de souhaiter un avis cas par cas de l’autorité compétente en charge du cas par cas pour définir la nécessité ou pas d’une évaluation environnementale.</a:t>
            </a:r>
            <a:endParaRPr lang="fr-FR" sz="20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285750" marR="0" indent="-285750" algn="l" rtl="0">
              <a:buFont typeface="Wingdings" panose="05000000000000000000" pitchFamily="2" charset="2"/>
              <a:buChar char="ü"/>
            </a:pPr>
            <a:endParaRPr lang="fr-FR" sz="24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285750" marR="0" indent="-285750" algn="l" rtl="0">
              <a:buFont typeface="Wingdings" panose="05000000000000000000" pitchFamily="2" charset="2"/>
              <a:buChar char="ü"/>
            </a:pPr>
            <a:r>
              <a:rPr lang="fr-FR" sz="24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Installation à enregistrement</a:t>
            </a:r>
            <a:endParaRPr lang="fr-FR" sz="24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525744" lvl="1" indent="-285750">
              <a:buFont typeface="Wingdings" panose="05000000000000000000" pitchFamily="2" charset="2"/>
              <a:buChar char="ü"/>
            </a:pPr>
            <a:r>
              <a:rPr lang="fr-FR" sz="20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Possibilité de basculement en procédure d’autorisation environnementale (jusqu’à 15 jours après fin de consultation)</a:t>
            </a:r>
            <a:endParaRPr lang="fr-FR" sz="20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7564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7C40BC-0E44-4A3A-8D40-D98D98D41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algn="l" rtl="0"/>
            <a:r>
              <a:rPr lang="fr-FR" dirty="0"/>
              <a:t>La Déclaration</a:t>
            </a:r>
            <a:br>
              <a:rPr lang="fr-FR" dirty="0"/>
            </a:br>
            <a:br>
              <a:rPr lang="fr-FR" dirty="0"/>
            </a:br>
            <a: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Principe 2 : responsabilité exploitant</a:t>
            </a:r>
            <a:b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</a:br>
            <a:br>
              <a:rPr lang="fr-FR" sz="1800" b="0" i="0" u="none" strike="noStrike" dirty="0">
                <a:solidFill>
                  <a:srgbClr val="000000"/>
                </a:solidFill>
                <a:latin typeface="Lucida Sans" panose="020B0602030504020204" pitchFamily="34" charset="0"/>
              </a:rPr>
            </a:b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Principe 3 : proportionnalité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5E9DBC1-A807-4648-ADFF-559F859BB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1606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71988A-FF1E-4924-809E-13E3D3DF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Déclaration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954BFA3-1965-42C6-AF28-F12EBF2EE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AEC6D1-548B-4D54-AC36-6F182B866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C8E4718-A76D-476A-8ADA-4E5598BE2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9629D97-CC1E-438C-A237-FBD071D563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B0861AD-5CFA-4022-82F9-0F60A23C3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99" y="1232063"/>
            <a:ext cx="11212490" cy="352474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7F16EF5-F277-4C27-81AA-617AFC162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89" y="4725251"/>
            <a:ext cx="7813263" cy="61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87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D6295F-E024-4BF9-B46E-FA54E2EB8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Déclaration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22D2C0A-6DC5-4950-91F1-D64E08CE5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F330BAE-CA70-42B1-BD56-DC79CCDB5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C8F3471-C0FE-4721-BC52-A7B01A82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5B0114-2E90-46F3-9B36-854603EADD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09F2A2A-89C8-4281-898F-3A787A19C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99" y="1741799"/>
            <a:ext cx="11183911" cy="24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79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166C00-E4B6-4AC5-B389-252D95116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algn="l" rtl="0"/>
            <a:r>
              <a:rPr lang="fr-FR" dirty="0"/>
              <a:t>L’Enregistrement</a:t>
            </a:r>
            <a:br>
              <a:rPr lang="fr-FR" dirty="0"/>
            </a:br>
            <a:br>
              <a:rPr lang="fr-FR" dirty="0"/>
            </a:br>
            <a: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Principe 2 : responsabilité exploitant</a:t>
            </a:r>
            <a:b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</a:br>
            <a:br>
              <a:rPr lang="fr-FR" sz="1800" b="0" i="0" u="none" strike="noStrike" dirty="0">
                <a:solidFill>
                  <a:srgbClr val="000000"/>
                </a:solidFill>
                <a:latin typeface="Lucida Sans" panose="020B0602030504020204" pitchFamily="34" charset="0"/>
              </a:rPr>
            </a:b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Principe 3 : proportionnalité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B614D9-46CB-4918-B0AC-EE70EFE9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528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FFA88C-2AF5-4D7A-8862-46D9C631B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Enregistrement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1ED46C8-3380-4CAF-B3CE-5A86BA624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6BE9C92-109D-47CC-9508-2F76B674F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901CDCC-3905-4FB1-A269-187D2CE1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AEE532B-3240-45FA-BC93-437A527C7B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E4E3D02-F236-4ECE-B289-E3A306D2B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70" y="1419870"/>
            <a:ext cx="10639500" cy="351060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CE14F2D-4212-430F-BC2E-7551A3767DD1}"/>
              </a:ext>
            </a:extLst>
          </p:cNvPr>
          <p:cNvSpPr txBox="1"/>
          <p:nvPr/>
        </p:nvSpPr>
        <p:spPr>
          <a:xfrm>
            <a:off x="699905" y="4991158"/>
            <a:ext cx="1079218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dirty="0"/>
              <a:t>Prescriptions générales (arrêté ministériel) par rubrique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dirty="0"/>
              <a:t>Délai d’instruction de 5 mois (dossier recevable)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dirty="0"/>
              <a:t>Possibilité + 2 mois si passage en CODERST pour adaptation des prescriptions générales</a:t>
            </a:r>
          </a:p>
        </p:txBody>
      </p:sp>
    </p:spTree>
    <p:extLst>
      <p:ext uri="{BB962C8B-B14F-4D97-AF65-F5344CB8AC3E}">
        <p14:creationId xmlns:p14="http://schemas.microsoft.com/office/powerpoint/2010/main" val="1295637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BBF2C1-F779-491E-BEA3-8B4A9E94D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Enregistrement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24B822-754D-4E3C-AEF3-CD687D765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040BEC-6549-4A4C-9735-1F15EA0BD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AA55BF1-3137-4281-BF5F-299535B17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A2A84F1-882A-4BE7-B61B-A977EC869A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/>
              <a:t>Focus consultation 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1600" dirty="0"/>
              <a:t>Consultation du/des </a:t>
            </a:r>
            <a:r>
              <a:rPr lang="fr-FR" sz="1600" b="1" dirty="0"/>
              <a:t>conseils municipal</a:t>
            </a:r>
            <a:r>
              <a:rPr lang="fr-FR" sz="1600" dirty="0"/>
              <a:t>(aux) concerné(s) : rayon 1 km</a:t>
            </a:r>
          </a:p>
          <a:p>
            <a:pPr marL="479988" lvl="2" indent="0">
              <a:buNone/>
            </a:pPr>
            <a:endParaRPr lang="fr-FR" sz="1600" dirty="0"/>
          </a:p>
          <a:p>
            <a:pPr marL="479988" lvl="2" indent="0">
              <a:buNone/>
            </a:pPr>
            <a:endParaRPr lang="fr-FR" sz="1600" dirty="0"/>
          </a:p>
          <a:p>
            <a:pPr marL="479988" lvl="2" indent="0">
              <a:buNone/>
            </a:pPr>
            <a:endParaRPr lang="fr-FR" sz="1600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1600" dirty="0"/>
              <a:t>Consultation du </a:t>
            </a:r>
            <a:r>
              <a:rPr lang="fr-FR" sz="1600" b="1" dirty="0"/>
              <a:t>public</a:t>
            </a:r>
            <a:r>
              <a:rPr lang="fr-FR" sz="1600" dirty="0"/>
              <a:t> :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1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/>
              <a:t>Possibilité de « bascule » : si sensibilité environnementale au regard de la localisation du projet ou cumul des incidences avec d’autres projets ou dérogation au prescriptions générale =&gt; procédure autorisation environnementale. </a:t>
            </a:r>
          </a:p>
          <a:p>
            <a:pPr marL="0" indent="0">
              <a:buNone/>
            </a:pPr>
            <a:r>
              <a:rPr lang="fr-FR" sz="2000" dirty="0"/>
              <a:t>    Bascule possible jusqu’à 15 jours après la consultation du public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893D5CC-34BF-4080-A96D-B1ECF1AB835E}"/>
              </a:ext>
            </a:extLst>
          </p:cNvPr>
          <p:cNvSpPr/>
          <p:nvPr/>
        </p:nvSpPr>
        <p:spPr>
          <a:xfrm>
            <a:off x="3612334" y="2824681"/>
            <a:ext cx="3422209" cy="113168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FR" dirty="0"/>
              <a:t>Durée : 1 mois</a:t>
            </a:r>
          </a:p>
          <a:p>
            <a:pPr algn="ctr">
              <a:spcAft>
                <a:spcPts val="600"/>
              </a:spcAft>
            </a:pPr>
            <a:r>
              <a:rPr lang="fr-FR" dirty="0"/>
              <a:t>Par voie électronique (PPVE)</a:t>
            </a:r>
          </a:p>
          <a:p>
            <a:pPr algn="ctr">
              <a:spcAft>
                <a:spcPts val="600"/>
              </a:spcAft>
            </a:pPr>
            <a:r>
              <a:rPr lang="fr-FR" dirty="0"/>
              <a:t>+ Registre en mairie</a:t>
            </a:r>
          </a:p>
        </p:txBody>
      </p:sp>
    </p:spTree>
    <p:extLst>
      <p:ext uri="{BB962C8B-B14F-4D97-AF65-F5344CB8AC3E}">
        <p14:creationId xmlns:p14="http://schemas.microsoft.com/office/powerpoint/2010/main" val="1587961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7A3D7FE-1063-4E71-93C9-E167AE294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5551DD-4D3D-46E2-B32C-70CD0DFC91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9999" y="4816444"/>
            <a:ext cx="11232002" cy="106355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fr-FR" sz="1867" dirty="0"/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B6806AE-328A-4AC5-9997-2CFF690301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77" y="836412"/>
            <a:ext cx="1612058" cy="90678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7F504DF-9B7D-40AB-86C9-592864B54F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57" y="455214"/>
            <a:ext cx="1361096" cy="181479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C79E19-5159-409E-B603-A84C6E3E3B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63" y="1780522"/>
            <a:ext cx="1209422" cy="90678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3D7548E-A51D-4C7A-A586-78317EFD77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463" y="366369"/>
            <a:ext cx="1885538" cy="141415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54C3066-5F1B-482A-9D89-AD4296013B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183" y="2804825"/>
            <a:ext cx="2586982" cy="156841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E826351-23AC-4A64-A5BC-5AF63C4F7E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44" y="342020"/>
            <a:ext cx="1885537" cy="141415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23DC910-F361-4444-8745-5C3C7A47DD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84" y="3017645"/>
            <a:ext cx="1649738" cy="123730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CC67691-E8B1-4BF6-996D-2794EA5BEC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45" y="4834247"/>
            <a:ext cx="1832728" cy="137454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A8B07F9-AAE0-4D85-8CDF-5584E1D778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742" y="2317668"/>
            <a:ext cx="1675870" cy="125690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08C5950-89BF-4E28-8337-C2C4F7C072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242" y="4470728"/>
            <a:ext cx="1321249" cy="176166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C5373FB-3E41-4EC2-BC7F-C5A4556AC42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821" y="4834247"/>
            <a:ext cx="1777978" cy="133348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9785B7D-A177-4E31-878D-5AED9BD428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874" y="4853777"/>
            <a:ext cx="1692317" cy="127215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6BAECFB-47FD-46F3-9795-A7D9D5C9AE1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242" y="1229109"/>
            <a:ext cx="1777978" cy="133348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8F1E025-7565-42A6-8FD5-1B1B11F90FF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6" y="4809549"/>
            <a:ext cx="1753235" cy="1314926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39C70957-9775-432A-B95F-B6A0677ADC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28924" y="1485086"/>
            <a:ext cx="1884108" cy="1413081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6ABB061E-53B0-4F0B-8CDE-B2A8714F1F7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096" y="193038"/>
            <a:ext cx="2217986" cy="1485086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61189D1-ECB5-49D1-9CDC-F01422CA54B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38" y="2401840"/>
            <a:ext cx="1592748" cy="1194561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E07DE4E3-BA08-446E-BFE5-A16FDAF7BF2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20" y="3196093"/>
            <a:ext cx="1886127" cy="141415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7C015558-70EE-4A9E-BECA-2BCEABF752C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111" y="3436309"/>
            <a:ext cx="1512270" cy="113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63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73A2E9-D15B-4C19-9896-0DBB0FE08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Enregistrement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24F501A-7808-4651-B4D5-E01354BF5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92984B0-572D-4FB5-9D84-158B5A33C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35EEA85-E43F-4E2D-8A6E-6F7836DD9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BECC6DE-A95C-4F6C-BE55-1D12F13B10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53BBC4B-871B-4F34-8528-F1BEB2EE0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33" y="1525523"/>
            <a:ext cx="10840963" cy="42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89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B15DDA-8D5D-4659-B873-325B14272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Enregistrement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8F3D348-4DE8-4C80-BDD1-79A7B20D3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E32E6A3-1799-4DAA-94A7-CD22ADA72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1807B9D-4A7F-4E78-B27C-A8588B27B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4F389D4-AA57-4588-8CA1-C9C1C941BD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7AD629B-9953-4606-A596-DB5612FA2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99" y="1407894"/>
            <a:ext cx="10831437" cy="43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21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166C00-E4B6-4AC5-B389-252D95116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Autorisation Environnementale (</a:t>
            </a:r>
            <a:r>
              <a:rPr lang="fr-FR" dirty="0" err="1"/>
              <a:t>Aenv</a:t>
            </a:r>
            <a:r>
              <a:rPr lang="fr-FR" dirty="0"/>
              <a:t>)</a:t>
            </a:r>
            <a:br>
              <a:rPr lang="fr-FR" dirty="0"/>
            </a:br>
            <a:br>
              <a:rPr lang="fr-FR" sz="1800" dirty="0"/>
            </a:br>
            <a:r>
              <a:rPr lang="fr-FR" dirty="0"/>
              <a:t>	</a:t>
            </a:r>
            <a:r>
              <a:rPr lang="fr-FR" sz="2400" dirty="0">
                <a:solidFill>
                  <a:srgbClr val="FF0000"/>
                </a:solidFill>
              </a:rPr>
              <a:t>1 - Procédures</a:t>
            </a:r>
            <a:br>
              <a:rPr lang="fr-FR" sz="2400" dirty="0"/>
            </a:br>
            <a:r>
              <a:rPr lang="fr-FR" sz="2400" dirty="0"/>
              <a:t>	2 - Zoom</a:t>
            </a:r>
            <a:br>
              <a:rPr lang="fr-FR" dirty="0"/>
            </a:br>
            <a:br>
              <a:rPr lang="fr-FR" dirty="0"/>
            </a:br>
            <a:r>
              <a:rPr lang="fr-FR" sz="1800" b="0" dirty="0">
                <a:solidFill>
                  <a:srgbClr val="000000"/>
                </a:solidFill>
                <a:latin typeface="Marianne" panose="02000000000000000000" pitchFamily="2" charset="0"/>
              </a:rPr>
              <a:t>Principe 1 : démontrer éviter réduire</a:t>
            </a:r>
            <a:r>
              <a:rPr lang="fr-FR" sz="1800" b="0" dirty="0">
                <a:solidFill>
                  <a:srgbClr val="FF0000"/>
                </a:solidFill>
                <a:latin typeface="Marianne" panose="02000000000000000000" pitchFamily="2" charset="0"/>
              </a:rPr>
              <a:t> </a:t>
            </a:r>
            <a:r>
              <a:rPr lang="fr-FR" sz="1800" b="0" dirty="0">
                <a:latin typeface="Marianne" panose="02000000000000000000" pitchFamily="2" charset="0"/>
              </a:rPr>
              <a:t>compenser</a:t>
            </a:r>
            <a:br>
              <a:rPr lang="fr-FR" sz="1800" b="0" dirty="0">
                <a:solidFill>
                  <a:srgbClr val="000000"/>
                </a:solidFill>
                <a:latin typeface="Marianne" panose="02000000000000000000" pitchFamily="2" charset="0"/>
              </a:rPr>
            </a:br>
            <a:br>
              <a:rPr lang="fr-FR" sz="1800" b="0" dirty="0">
                <a:solidFill>
                  <a:srgbClr val="000000"/>
                </a:solidFill>
                <a:latin typeface="Marianne" panose="02000000000000000000" pitchFamily="2" charset="0"/>
              </a:rPr>
            </a:br>
            <a: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Principe 2 : responsabilité exploitant</a:t>
            </a:r>
            <a:b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</a:br>
            <a:br>
              <a:rPr lang="fr-FR" sz="1800" b="0" i="0" u="none" strike="noStrike" dirty="0">
                <a:solidFill>
                  <a:srgbClr val="000000"/>
                </a:solidFill>
                <a:latin typeface="Lucida Sans" panose="020B0602030504020204" pitchFamily="34" charset="0"/>
              </a:rPr>
            </a:b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Principe 3 : proportionnalité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B614D9-46CB-4918-B0AC-EE70EFE9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0866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DD0398-9ABD-4614-AE62-07E55B791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Autorisation environnementale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A0E204-F7A7-4370-8567-6CC07243E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2D8D375-9F2F-4FE0-BD4D-1F567F5B7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Formation – Commissaires enquêteurs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7D52985-FB9D-476B-8CFA-553833449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7758BB5-C754-4DD9-976E-A847A5A5BA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CFBAD41-9339-4853-9B6B-745A13DBD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1314"/>
          <a:stretch/>
        </p:blipFill>
        <p:spPr>
          <a:xfrm>
            <a:off x="479999" y="1408067"/>
            <a:ext cx="10879068" cy="44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647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DD0398-9ABD-4614-AE62-07E55B791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Autorisation environnementale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A0E204-F7A7-4370-8567-6CC07243E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2D8D375-9F2F-4FE0-BD4D-1F567F5B7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Formation – Commissaires enquêteurs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7D52985-FB9D-476B-8CFA-553833449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D02C277-1B67-4906-B102-B8C65584816B}"/>
              </a:ext>
            </a:extLst>
          </p:cNvPr>
          <p:cNvSpPr txBox="1"/>
          <p:nvPr/>
        </p:nvSpPr>
        <p:spPr>
          <a:xfrm>
            <a:off x="479999" y="1423555"/>
            <a:ext cx="1123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 types de procédures cohabitent pour l’instruction </a:t>
            </a:r>
          </a:p>
          <a:p>
            <a:pPr algn="ctr"/>
            <a:r>
              <a:rPr lang="fr-FR" b="1" dirty="0"/>
              <a:t>d’une demande d’autorisation environnementale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81647BC-9429-429F-9CD3-44CCCFB3C02C}"/>
              </a:ext>
            </a:extLst>
          </p:cNvPr>
          <p:cNvSpPr/>
          <p:nvPr/>
        </p:nvSpPr>
        <p:spPr>
          <a:xfrm>
            <a:off x="1028700" y="2567885"/>
            <a:ext cx="4426527" cy="86111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Procédure AENV</a:t>
            </a:r>
          </a:p>
          <a:p>
            <a:pPr algn="ctr"/>
            <a:r>
              <a:rPr lang="fr-FR" dirty="0"/>
              <a:t>(avant loi industrie verte)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5A2DD1D-158B-4CCF-810D-1F31BF34E6DB}"/>
              </a:ext>
            </a:extLst>
          </p:cNvPr>
          <p:cNvSpPr/>
          <p:nvPr/>
        </p:nvSpPr>
        <p:spPr>
          <a:xfrm>
            <a:off x="6714065" y="2567886"/>
            <a:ext cx="4426527" cy="8611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Procédure AENV</a:t>
            </a:r>
          </a:p>
          <a:p>
            <a:pPr algn="ctr"/>
            <a:r>
              <a:rPr lang="fr-FR" dirty="0"/>
              <a:t>(post loi industrie verte)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C9F00C0-0844-47A1-9534-326DC1A46E76}"/>
              </a:ext>
            </a:extLst>
          </p:cNvPr>
          <p:cNvSpPr txBox="1"/>
          <p:nvPr/>
        </p:nvSpPr>
        <p:spPr>
          <a:xfrm>
            <a:off x="1028700" y="4218082"/>
            <a:ext cx="4426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Dossiers déposés </a:t>
            </a:r>
          </a:p>
          <a:p>
            <a:pPr algn="ctr"/>
            <a:r>
              <a:rPr lang="fr-FR" b="1" dirty="0"/>
              <a:t>avant</a:t>
            </a:r>
            <a:r>
              <a:rPr lang="fr-FR" dirty="0"/>
              <a:t> le 22 octobre 2024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E5498E6-F4AB-4A1D-BA29-F7099CD0E807}"/>
              </a:ext>
            </a:extLst>
          </p:cNvPr>
          <p:cNvSpPr txBox="1"/>
          <p:nvPr/>
        </p:nvSpPr>
        <p:spPr>
          <a:xfrm>
            <a:off x="6584373" y="4218081"/>
            <a:ext cx="4426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Dossiers déposés </a:t>
            </a:r>
          </a:p>
          <a:p>
            <a:pPr algn="ctr"/>
            <a:r>
              <a:rPr lang="fr-FR" b="1" dirty="0"/>
              <a:t>après</a:t>
            </a:r>
            <a:r>
              <a:rPr lang="fr-FR" dirty="0"/>
              <a:t> le 22 octobre 2024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9099AD4-945C-4179-978E-0BD5BD75B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325" y="3920159"/>
            <a:ext cx="1609950" cy="1181265"/>
          </a:xfrm>
          <a:prstGeom prst="rect">
            <a:avLst/>
          </a:prstGeom>
        </p:spPr>
      </p:pic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E66E79BE-5128-4D12-9884-B1635D3FC259}"/>
              </a:ext>
            </a:extLst>
          </p:cNvPr>
          <p:cNvSpPr/>
          <p:nvPr/>
        </p:nvSpPr>
        <p:spPr>
          <a:xfrm>
            <a:off x="2964342" y="3634723"/>
            <a:ext cx="477982" cy="570872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EEBD6F3B-0602-46C6-9452-2D11684FC6B9}"/>
              </a:ext>
            </a:extLst>
          </p:cNvPr>
          <p:cNvSpPr/>
          <p:nvPr/>
        </p:nvSpPr>
        <p:spPr>
          <a:xfrm>
            <a:off x="8688337" y="3641564"/>
            <a:ext cx="477982" cy="57087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67BAB67-753B-47B4-976E-A662318A8B45}"/>
              </a:ext>
            </a:extLst>
          </p:cNvPr>
          <p:cNvSpPr txBox="1"/>
          <p:nvPr/>
        </p:nvSpPr>
        <p:spPr>
          <a:xfrm>
            <a:off x="6714065" y="5341372"/>
            <a:ext cx="536315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b="1" dirty="0"/>
              <a:t>Réduction des délais d’instruction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b="1" dirty="0"/>
              <a:t>Modernisation de la participation du public</a:t>
            </a:r>
          </a:p>
          <a:p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C4A6001B-53DB-4D23-87FA-9A91117E1FD9}"/>
              </a:ext>
            </a:extLst>
          </p:cNvPr>
          <p:cNvCxnSpPr>
            <a:cxnSpLocks/>
          </p:cNvCxnSpPr>
          <p:nvPr/>
        </p:nvCxnSpPr>
        <p:spPr>
          <a:xfrm>
            <a:off x="6095998" y="2389909"/>
            <a:ext cx="0" cy="3740727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3219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B2885B-A3D9-43AA-861D-7D5A37FB3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E20EDB0-C217-4DDD-A108-CE29B3CBC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1919605-7ADF-4D4C-9129-4B0E0532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35C824-8544-43CA-8177-E70A3461D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FA34641-774F-4427-938F-4FEA1B41BD54}"/>
              </a:ext>
            </a:extLst>
          </p:cNvPr>
          <p:cNvSpPr/>
          <p:nvPr/>
        </p:nvSpPr>
        <p:spPr>
          <a:xfrm>
            <a:off x="1715556" y="183219"/>
            <a:ext cx="9776789" cy="5933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Procédure AENV  (avant loi industrie verte)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89613F7-18E9-4FEC-A564-E30E87489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127" y="866618"/>
            <a:ext cx="5913753" cy="57513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E050255-A4C1-4DC9-88EB-1CAEC3E01C38}"/>
              </a:ext>
            </a:extLst>
          </p:cNvPr>
          <p:cNvSpPr/>
          <p:nvPr/>
        </p:nvSpPr>
        <p:spPr>
          <a:xfrm>
            <a:off x="480000" y="4100932"/>
            <a:ext cx="4195910" cy="751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Enquête publique 30 jours </a:t>
            </a:r>
            <a:r>
              <a:rPr lang="fr-FR" sz="1600" dirty="0">
                <a:solidFill>
                  <a:schemeClr val="tx1"/>
                </a:solidFill>
              </a:rPr>
              <a:t>si soumis à évaluation environnementale </a:t>
            </a:r>
          </a:p>
          <a:p>
            <a:pPr algn="ctr"/>
            <a:r>
              <a:rPr lang="fr-FR" sz="1600" b="1" dirty="0">
                <a:solidFill>
                  <a:schemeClr val="accent4"/>
                </a:solidFill>
              </a:rPr>
              <a:t>OU </a:t>
            </a:r>
            <a:r>
              <a:rPr lang="fr-FR" sz="1600" b="1" dirty="0">
                <a:solidFill>
                  <a:schemeClr val="tx1"/>
                </a:solidFill>
              </a:rPr>
              <a:t>PPVE 30 jours</a:t>
            </a:r>
          </a:p>
        </p:txBody>
      </p:sp>
      <p:sp>
        <p:nvSpPr>
          <p:cNvPr id="19" name="Flèche : gauche 18">
            <a:extLst>
              <a:ext uri="{FF2B5EF4-FFF2-40B4-BE49-F238E27FC236}">
                <a16:creationId xmlns:a16="http://schemas.microsoft.com/office/drawing/2014/main" id="{8ABCC762-71B7-4E6B-816D-80A2BEEBC47C}"/>
              </a:ext>
            </a:extLst>
          </p:cNvPr>
          <p:cNvSpPr/>
          <p:nvPr/>
        </p:nvSpPr>
        <p:spPr>
          <a:xfrm>
            <a:off x="4799432" y="4310055"/>
            <a:ext cx="488136" cy="3333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62FCF75-46F1-4DD4-BD6A-BD26C92CB36E}"/>
              </a:ext>
            </a:extLst>
          </p:cNvPr>
          <p:cNvSpPr txBox="1"/>
          <p:nvPr/>
        </p:nvSpPr>
        <p:spPr>
          <a:xfrm>
            <a:off x="7870437" y="4125191"/>
            <a:ext cx="9631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ou PPVE</a:t>
            </a:r>
          </a:p>
        </p:txBody>
      </p:sp>
    </p:spTree>
    <p:extLst>
      <p:ext uri="{BB962C8B-B14F-4D97-AF65-F5344CB8AC3E}">
        <p14:creationId xmlns:p14="http://schemas.microsoft.com/office/powerpoint/2010/main" val="16126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14EE5-FA04-40E3-8CEB-928691816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2732923-89AB-4A9F-8849-782418185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F1A692-2EF4-4908-B8C1-E129C7280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534646B-E4CB-4452-AF8A-784980B8B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5A253697-FF9A-46AF-A6F5-74E9D300C3B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Les motifs de la réforme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E052C96-3509-403B-B607-665A5E0A6711}"/>
              </a:ext>
            </a:extLst>
          </p:cNvPr>
          <p:cNvSpPr/>
          <p:nvPr/>
        </p:nvSpPr>
        <p:spPr>
          <a:xfrm>
            <a:off x="1715556" y="183219"/>
            <a:ext cx="9776789" cy="593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Procédure AENV  (post loi industrie verte)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A2AF881-6139-4645-8D8E-6A8F5624C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541" y="4628930"/>
            <a:ext cx="2729459" cy="1456619"/>
          </a:xfrm>
          <a:prstGeom prst="rect">
            <a:avLst/>
          </a:prstGeom>
        </p:spPr>
      </p:pic>
      <p:pic>
        <p:nvPicPr>
          <p:cNvPr id="10" name="Picture 6" descr="Reduction des delais pour la procedure | Gowling WLG">
            <a:extLst>
              <a:ext uri="{FF2B5EF4-FFF2-40B4-BE49-F238E27FC236}">
                <a16:creationId xmlns:a16="http://schemas.microsoft.com/office/drawing/2014/main" id="{AB1A91A1-57C4-447E-9172-B445780B2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125" y="3858768"/>
            <a:ext cx="2424275" cy="11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54C2FDE-5DFF-4231-814C-24FDC9963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084" y="3047806"/>
            <a:ext cx="1721278" cy="10180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DA0786B-4E8A-47DC-A032-32026AAAF0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50" y="1248096"/>
            <a:ext cx="1101877" cy="110187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7CE8C8F-3502-4328-9F2E-852562F250B5}"/>
              </a:ext>
            </a:extLst>
          </p:cNvPr>
          <p:cNvSpPr txBox="1"/>
          <p:nvPr/>
        </p:nvSpPr>
        <p:spPr>
          <a:xfrm>
            <a:off x="1823409" y="1569620"/>
            <a:ext cx="4400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þ"/>
            </a:pP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Favoriser la réindustrialisation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26C7D0C-77C0-4495-90B0-F82CA9CBFB6E}"/>
              </a:ext>
            </a:extLst>
          </p:cNvPr>
          <p:cNvSpPr txBox="1"/>
          <p:nvPr/>
        </p:nvSpPr>
        <p:spPr>
          <a:xfrm>
            <a:off x="425807" y="2553701"/>
            <a:ext cx="11484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þ"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DejaVu Sans"/>
                <a:cs typeface="+mn-cs"/>
              </a:rPr>
              <a:t> Renforcer l'attractivité 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DejaVu Sans"/>
                <a:cs typeface="+mn-cs"/>
              </a:rPr>
              <a:t>du territoire français pour les investisseurs notamment étrangers</a:t>
            </a:r>
            <a:endParaRPr lang="fr-FR" sz="24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A383A93-9339-4C1C-A300-024806D73E74}"/>
              </a:ext>
            </a:extLst>
          </p:cNvPr>
          <p:cNvSpPr txBox="1"/>
          <p:nvPr/>
        </p:nvSpPr>
        <p:spPr>
          <a:xfrm>
            <a:off x="425807" y="3294103"/>
            <a:ext cx="5708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þ"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DejaVu Sans"/>
                <a:cs typeface="+mn-cs"/>
              </a:rPr>
              <a:t> S’aligner avec les pratiques européennes</a:t>
            </a:r>
            <a:endParaRPr lang="fr-FR" sz="24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621851E-0C6D-4F17-8FCF-457FAA005437}"/>
              </a:ext>
            </a:extLst>
          </p:cNvPr>
          <p:cNvSpPr txBox="1"/>
          <p:nvPr/>
        </p:nvSpPr>
        <p:spPr>
          <a:xfrm>
            <a:off x="416663" y="4094839"/>
            <a:ext cx="9354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þ"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DejaVu Sans"/>
                <a:cs typeface="+mn-cs"/>
              </a:rPr>
              <a:t> Accélérer les délais d’instruction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DejaVu Sans"/>
                <a:cs typeface="+mn-cs"/>
              </a:rPr>
              <a:t> des autorisations environnementales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6CBE6BF-5AE4-4031-9A18-AE6F26583636}"/>
              </a:ext>
            </a:extLst>
          </p:cNvPr>
          <p:cNvSpPr txBox="1"/>
          <p:nvPr/>
        </p:nvSpPr>
        <p:spPr>
          <a:xfrm>
            <a:off x="438664" y="4895575"/>
            <a:ext cx="5225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þ"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DejaVu Sans"/>
                <a:cs typeface="+mn-cs"/>
              </a:rPr>
              <a:t> Moderniser la consultation du public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02790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D0218-7E25-436D-82BA-8C2CC979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8BCCBC6-B67E-496E-9F48-0608DC370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1BD8131-67AB-4ECD-AA17-0DA733B9B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26A335-6F83-4791-B4B4-3F236720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C7EF595-8263-47AE-B784-8EBBD79B5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Dossiers bretons ICPE élevage et industries agroalimentaires : 4 déposés dont 3 sur les élevages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E07EA61-5067-4948-81FE-3A699D41A7F8}"/>
              </a:ext>
            </a:extLst>
          </p:cNvPr>
          <p:cNvSpPr/>
          <p:nvPr/>
        </p:nvSpPr>
        <p:spPr>
          <a:xfrm>
            <a:off x="1715556" y="183219"/>
            <a:ext cx="9776789" cy="593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Procédure AENV  (post loi industrie verte)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6F1B5A25-240A-499F-BF0E-991E226F5E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6623163"/>
              </p:ext>
            </p:extLst>
          </p:nvPr>
        </p:nvGraphicFramePr>
        <p:xfrm>
          <a:off x="1715556" y="138008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59C5ACE0-FBE7-4A6A-BF50-1BB773845D50}"/>
              </a:ext>
            </a:extLst>
          </p:cNvPr>
          <p:cNvSpPr txBox="1"/>
          <p:nvPr/>
        </p:nvSpPr>
        <p:spPr>
          <a:xfrm>
            <a:off x="5983519" y="1768417"/>
            <a:ext cx="581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2BFFE47C-92C7-41D8-9270-1C231C8FCB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6884548"/>
              </p:ext>
            </p:extLst>
          </p:nvPr>
        </p:nvGraphicFramePr>
        <p:xfrm>
          <a:off x="6815555" y="138008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AFBE96B8-8882-4B79-BFA0-86BBF5DDE150}"/>
              </a:ext>
            </a:extLst>
          </p:cNvPr>
          <p:cNvSpPr txBox="1"/>
          <p:nvPr/>
        </p:nvSpPr>
        <p:spPr>
          <a:xfrm>
            <a:off x="210906" y="2005445"/>
            <a:ext cx="1306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ICPE industries</a:t>
            </a:r>
          </a:p>
          <a:p>
            <a:pPr algn="ctr"/>
            <a:r>
              <a:rPr lang="fr-FR" dirty="0"/>
              <a:t>Bretagne</a:t>
            </a:r>
          </a:p>
        </p:txBody>
      </p:sp>
    </p:spTree>
    <p:extLst>
      <p:ext uri="{BB962C8B-B14F-4D97-AF65-F5344CB8AC3E}">
        <p14:creationId xmlns:p14="http://schemas.microsoft.com/office/powerpoint/2010/main" val="1428642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F1EC4D-48A8-4B7C-B1E3-2665687EB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C76CC95-0A14-4E55-A5AC-834AA97C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7280C8-38AD-4F9F-B22E-CDDA92E46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2FE75A6-B7DE-41B4-9E23-E7F980BC8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6C8994C-B061-4838-A82D-A8F444CB36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Trois types de consultation (type de consultation identifié dès la réception du dossier) :</a:t>
            </a:r>
          </a:p>
          <a:p>
            <a:pPr marL="0" indent="0">
              <a:buNone/>
            </a:pPr>
            <a:r>
              <a:rPr lang="fr-FR" dirty="0"/>
              <a:t>	- Le cas général : </a:t>
            </a:r>
            <a:r>
              <a:rPr lang="fr-FR" sz="2400" b="1" dirty="0"/>
              <a:t>consultation parallélisée </a:t>
            </a:r>
          </a:p>
          <a:p>
            <a:pPr marL="0" indent="0" algn="just">
              <a:buNone/>
            </a:pPr>
            <a:r>
              <a:rPr lang="fr-FR" dirty="0"/>
              <a:t>	- PPVE : pour les projets soumis à évaluation environnementale, ayant déjà fait l’objet d’une enquête publique (par exemple dans le cadre d’une déclaration d’utilité publique [DUP] ou d’une autorisation d’urbanisme préalable), et que </a:t>
            </a:r>
            <a:r>
              <a:rPr lang="fr-FR" b="1" dirty="0"/>
              <a:t>l’étude d’impact actualisée a été jointe </a:t>
            </a:r>
            <a:r>
              <a:rPr lang="fr-FR" dirty="0"/>
              <a:t>au dossier de demande</a:t>
            </a:r>
          </a:p>
          <a:p>
            <a:pPr marL="0" indent="0" algn="just">
              <a:buNone/>
            </a:pPr>
            <a:r>
              <a:rPr lang="fr-FR" dirty="0"/>
              <a:t>	- Enquête publique unique : pour les projets qui nécessitent une enquête publique préalablement à une autre décision qu'une autorisation d'urbanisme, nécessaire à la réalisation du projet, et que cette enquête n'a pas encore été réalisée (</a:t>
            </a:r>
            <a:r>
              <a:rPr lang="fr-FR" u="sng" dirty="0"/>
              <a:t>par exemple</a:t>
            </a:r>
            <a:r>
              <a:rPr lang="fr-FR" dirty="0"/>
              <a:t> : cas de servitude(s) d’utilité publique [SUP], cas d’une déclaration d’intérêt général [DIG], cas d’une mise en comptabilité du document d’urbanisme, cas d’une DUP déposée concomitamment à l’autorisation environnementale), sauf dérogation sollicitée par le pétitionnaire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188CB77-CD2E-4E47-A9A4-F5937AE28C4B}"/>
              </a:ext>
            </a:extLst>
          </p:cNvPr>
          <p:cNvSpPr/>
          <p:nvPr/>
        </p:nvSpPr>
        <p:spPr>
          <a:xfrm>
            <a:off x="1715556" y="183219"/>
            <a:ext cx="9776789" cy="593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Procédure AENV  (post loi industrie verte)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BF5315-FFED-4E1B-9808-38F7CE4CF29E}"/>
              </a:ext>
            </a:extLst>
          </p:cNvPr>
          <p:cNvSpPr/>
          <p:nvPr/>
        </p:nvSpPr>
        <p:spPr>
          <a:xfrm rot="20147538">
            <a:off x="6014752" y="2151679"/>
            <a:ext cx="37136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Nouveau</a:t>
            </a:r>
            <a:endParaRPr lang="fr-FR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43844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1EB5-DDCF-4C34-B6D7-FC5E8DF64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687FEAD-51A5-4F93-ACA4-4BE1E74BF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14ABC2A-4397-4C3A-9786-97CCE66B5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8C43720-32A8-45BD-9668-E4CFE0360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4C9E50C-DEB0-4E7A-AA00-F5AFDEAEB3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457" y="2090308"/>
            <a:ext cx="11124403" cy="403246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18729FB6-29C8-4745-96ED-E653344461B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23837" y="720737"/>
            <a:ext cx="9996487" cy="333375"/>
          </a:xfrm>
        </p:spPr>
        <p:txBody>
          <a:bodyPr/>
          <a:lstStyle/>
          <a:p>
            <a:r>
              <a:rPr lang="fr-FR" dirty="0"/>
              <a:t>Cas général : Consultation parallélisée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1011256-18FE-4362-B270-7A1599ADD772}"/>
              </a:ext>
            </a:extLst>
          </p:cNvPr>
          <p:cNvSpPr/>
          <p:nvPr/>
        </p:nvSpPr>
        <p:spPr>
          <a:xfrm>
            <a:off x="1715556" y="183219"/>
            <a:ext cx="9776789" cy="593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Procédure AENV  (post loi industrie verte)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C42BC991-2EF7-41F5-A34E-D642E17F4C5A}"/>
              </a:ext>
            </a:extLst>
          </p:cNvPr>
          <p:cNvSpPr/>
          <p:nvPr/>
        </p:nvSpPr>
        <p:spPr>
          <a:xfrm>
            <a:off x="10027289" y="2099033"/>
            <a:ext cx="1519238" cy="4550525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  <a:ln w="19050"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lt1"/>
              </a:solidFill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0E806884-86B1-4E81-B988-E895921959C1}"/>
              </a:ext>
            </a:extLst>
          </p:cNvPr>
          <p:cNvSpPr/>
          <p:nvPr/>
        </p:nvSpPr>
        <p:spPr>
          <a:xfrm>
            <a:off x="2794200" y="2088597"/>
            <a:ext cx="7206964" cy="455052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19050">
            <a:solidFill>
              <a:srgbClr val="8086F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05EECDEF-BD6D-491A-8FD4-BA7904F26FF2}"/>
              </a:ext>
            </a:extLst>
          </p:cNvPr>
          <p:cNvSpPr/>
          <p:nvPr/>
        </p:nvSpPr>
        <p:spPr>
          <a:xfrm>
            <a:off x="1604473" y="2116840"/>
            <a:ext cx="1072718" cy="4550526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 w="1905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16" algn="ctr">
              <a:spcBef>
                <a:spcPts val="87"/>
              </a:spcBef>
            </a:pPr>
            <a:endParaRPr lang="fr-FR" sz="1600" b="1" spc="-4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6A1EE415-E3C2-4A9C-ADFA-3AB9B36AFC98}"/>
              </a:ext>
            </a:extLst>
          </p:cNvPr>
          <p:cNvSpPr/>
          <p:nvPr/>
        </p:nvSpPr>
        <p:spPr>
          <a:xfrm>
            <a:off x="97451" y="2116839"/>
            <a:ext cx="915106" cy="4550527"/>
          </a:xfrm>
          <a:prstGeom prst="rect">
            <a:avLst/>
          </a:prstGeom>
          <a:solidFill>
            <a:srgbClr val="00206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r>
              <a:rPr lang="fr-FR" sz="1300" b="1" dirty="0"/>
              <a:t>Phase amont</a:t>
            </a:r>
          </a:p>
          <a:p>
            <a:pPr algn="ctr"/>
            <a:endParaRPr lang="fr-FR" sz="1200" b="1" dirty="0"/>
          </a:p>
          <a:p>
            <a:pPr algn="ctr"/>
            <a:r>
              <a:rPr lang="fr-F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Facultatif</a:t>
            </a:r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7F0977BE-E17B-4631-8F22-BD185693F74B}"/>
              </a:ext>
            </a:extLst>
          </p:cNvPr>
          <p:cNvSpPr/>
          <p:nvPr/>
        </p:nvSpPr>
        <p:spPr>
          <a:xfrm>
            <a:off x="1590244" y="3427569"/>
            <a:ext cx="1046140" cy="802189"/>
          </a:xfrm>
          <a:prstGeom prst="rect">
            <a:avLst/>
          </a:prstGeom>
          <a:solidFill>
            <a:srgbClr val="9EA8F4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2195865-BAD9-4CCC-9F21-1C4318E3BA68}"/>
              </a:ext>
            </a:extLst>
          </p:cNvPr>
          <p:cNvSpPr/>
          <p:nvPr/>
        </p:nvSpPr>
        <p:spPr>
          <a:xfrm>
            <a:off x="2775782" y="3434464"/>
            <a:ext cx="7187707" cy="802189"/>
          </a:xfrm>
          <a:prstGeom prst="rect">
            <a:avLst/>
          </a:prstGeom>
          <a:solidFill>
            <a:srgbClr val="9EA8F4"/>
          </a:solidFill>
          <a:ln>
            <a:solidFill>
              <a:srgbClr val="8086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Forme libre 46">
            <a:extLst>
              <a:ext uri="{FF2B5EF4-FFF2-40B4-BE49-F238E27FC236}">
                <a16:creationId xmlns:a16="http://schemas.microsoft.com/office/drawing/2014/main" id="{4FDB8E3A-D9EA-44E0-A9FE-9AFE2C10E572}"/>
              </a:ext>
            </a:extLst>
          </p:cNvPr>
          <p:cNvSpPr/>
          <p:nvPr/>
        </p:nvSpPr>
        <p:spPr>
          <a:xfrm flipH="1">
            <a:off x="3029148" y="5305557"/>
            <a:ext cx="6785866" cy="1255436"/>
          </a:xfrm>
          <a:custGeom>
            <a:avLst/>
            <a:gdLst>
              <a:gd name="connsiteX0" fmla="*/ 0 w 1248247"/>
              <a:gd name="connsiteY0" fmla="*/ 0 h 896518"/>
              <a:gd name="connsiteX1" fmla="*/ 1248247 w 1248247"/>
              <a:gd name="connsiteY1" fmla="*/ 0 h 896518"/>
              <a:gd name="connsiteX2" fmla="*/ 1248247 w 1248247"/>
              <a:gd name="connsiteY2" fmla="*/ 896518 h 896518"/>
              <a:gd name="connsiteX3" fmla="*/ 0 w 1248247"/>
              <a:gd name="connsiteY3" fmla="*/ 896518 h 896518"/>
              <a:gd name="connsiteX4" fmla="*/ 0 w 1248247"/>
              <a:gd name="connsiteY4" fmla="*/ 0 h 89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47" h="896518">
                <a:moveTo>
                  <a:pt x="0" y="0"/>
                </a:moveTo>
                <a:lnTo>
                  <a:pt x="1248247" y="0"/>
                </a:lnTo>
                <a:lnTo>
                  <a:pt x="1248247" y="896518"/>
                </a:lnTo>
                <a:lnTo>
                  <a:pt x="0" y="89651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t" anchorCtr="0">
            <a:noAutofit/>
          </a:bodyPr>
          <a:lstStyle/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b="1" u="sng" dirty="0">
                <a:solidFill>
                  <a:schemeClr val="tx1"/>
                </a:solidFill>
              </a:rPr>
              <a:t>Versement sur le site Internet de la consultation</a:t>
            </a:r>
            <a:r>
              <a:rPr lang="fr-FR" sz="1200" b="1" dirty="0">
                <a:solidFill>
                  <a:schemeClr val="tx1"/>
                </a:solidFill>
              </a:rPr>
              <a:t> :  </a:t>
            </a:r>
          </a:p>
          <a:p>
            <a:pPr marL="171450" indent="-171450" algn="just" defTabSz="533387">
              <a:spcBef>
                <a:spcPct val="0"/>
              </a:spcBef>
              <a:buFont typeface="Wingdings" panose="05000000000000000000" pitchFamily="2" charset="2"/>
              <a:buChar char="þ"/>
            </a:pPr>
            <a:r>
              <a:rPr lang="fr-FR" sz="1200" b="1" dirty="0">
                <a:solidFill>
                  <a:schemeClr val="tx1"/>
                </a:solidFill>
              </a:rPr>
              <a:t>des avis issus des services / organismes / instances = entités </a:t>
            </a:r>
            <a:r>
              <a:rPr lang="fr-FR" sz="1200" dirty="0">
                <a:solidFill>
                  <a:schemeClr val="tx1"/>
                </a:solidFill>
              </a:rPr>
              <a:t>(dont l’autorité environnementale si concernée) dans les cas où l’avis est requis réglementairement</a:t>
            </a:r>
          </a:p>
          <a:p>
            <a:pPr marL="171450" indent="-171450" algn="just" defTabSz="533387">
              <a:spcBef>
                <a:spcPct val="0"/>
              </a:spcBef>
              <a:buFont typeface="Wingdings" panose="05000000000000000000" pitchFamily="2" charset="2"/>
              <a:buChar char="þ"/>
            </a:pPr>
            <a:r>
              <a:rPr lang="fr-FR" sz="1200" b="1" dirty="0">
                <a:solidFill>
                  <a:schemeClr val="tx1"/>
                </a:solidFill>
              </a:rPr>
              <a:t>des collectivités territoriales (dont les conseils municipaux) concernées</a:t>
            </a:r>
          </a:p>
          <a:p>
            <a:pPr marL="171450" indent="-171450" algn="just" defTabSz="533387">
              <a:spcBef>
                <a:spcPct val="0"/>
              </a:spcBef>
              <a:buFont typeface="Wingdings" panose="05000000000000000000" pitchFamily="2" charset="2"/>
              <a:buChar char="þ"/>
            </a:pPr>
            <a:r>
              <a:rPr lang="fr-FR" sz="1200" b="1" dirty="0">
                <a:solidFill>
                  <a:schemeClr val="tx1"/>
                </a:solidFill>
              </a:rPr>
              <a:t>des observations / propositions du public</a:t>
            </a:r>
          </a:p>
          <a:p>
            <a:pPr marL="171450" indent="-171450" algn="just" defTabSz="533387">
              <a:spcBef>
                <a:spcPct val="0"/>
              </a:spcBef>
              <a:buFont typeface="Wingdings" panose="05000000000000000000" pitchFamily="2" charset="2"/>
              <a:buChar char="þ"/>
            </a:pPr>
            <a:r>
              <a:rPr lang="fr-FR" sz="1200" b="1" dirty="0">
                <a:solidFill>
                  <a:schemeClr val="tx1"/>
                </a:solidFill>
              </a:rPr>
              <a:t>des réponses du pétitionnaire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C82C9496-7BDF-4A6A-A91E-BEE70F6597E1}"/>
              </a:ext>
            </a:extLst>
          </p:cNvPr>
          <p:cNvCxnSpPr>
            <a:cxnSpLocks/>
          </p:cNvCxnSpPr>
          <p:nvPr/>
        </p:nvCxnSpPr>
        <p:spPr>
          <a:xfrm>
            <a:off x="3836484" y="3233823"/>
            <a:ext cx="4693829" cy="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ZoneTexte 138">
            <a:extLst>
              <a:ext uri="{FF2B5EF4-FFF2-40B4-BE49-F238E27FC236}">
                <a16:creationId xmlns:a16="http://schemas.microsoft.com/office/drawing/2014/main" id="{81A5C075-452F-41DA-802A-19148FA91E3E}"/>
              </a:ext>
            </a:extLst>
          </p:cNvPr>
          <p:cNvSpPr txBox="1"/>
          <p:nvPr/>
        </p:nvSpPr>
        <p:spPr>
          <a:xfrm>
            <a:off x="5761812" y="2886980"/>
            <a:ext cx="1434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3 mois</a:t>
            </a:r>
          </a:p>
        </p:txBody>
      </p:sp>
      <p:sp>
        <p:nvSpPr>
          <p:cNvPr id="140" name="ZoneTexte 139">
            <a:extLst>
              <a:ext uri="{FF2B5EF4-FFF2-40B4-BE49-F238E27FC236}">
                <a16:creationId xmlns:a16="http://schemas.microsoft.com/office/drawing/2014/main" id="{FE9975CB-7CCB-40A7-8B4B-D73EE14E4775}"/>
              </a:ext>
            </a:extLst>
          </p:cNvPr>
          <p:cNvSpPr txBox="1"/>
          <p:nvPr/>
        </p:nvSpPr>
        <p:spPr>
          <a:xfrm>
            <a:off x="8317483" y="2886499"/>
            <a:ext cx="1818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3 semaines</a:t>
            </a:r>
          </a:p>
        </p:txBody>
      </p:sp>
      <p:sp>
        <p:nvSpPr>
          <p:cNvPr id="141" name="Forme libre 58">
            <a:extLst>
              <a:ext uri="{FF2B5EF4-FFF2-40B4-BE49-F238E27FC236}">
                <a16:creationId xmlns:a16="http://schemas.microsoft.com/office/drawing/2014/main" id="{3DF9568A-1E7C-43C9-AC21-B333AD14DE36}"/>
              </a:ext>
            </a:extLst>
          </p:cNvPr>
          <p:cNvSpPr/>
          <p:nvPr/>
        </p:nvSpPr>
        <p:spPr>
          <a:xfrm flipH="1">
            <a:off x="7968336" y="4390566"/>
            <a:ext cx="1171925" cy="466637"/>
          </a:xfrm>
          <a:custGeom>
            <a:avLst/>
            <a:gdLst>
              <a:gd name="connsiteX0" fmla="*/ 0 w 1248247"/>
              <a:gd name="connsiteY0" fmla="*/ 0 h 896518"/>
              <a:gd name="connsiteX1" fmla="*/ 1248247 w 1248247"/>
              <a:gd name="connsiteY1" fmla="*/ 0 h 896518"/>
              <a:gd name="connsiteX2" fmla="*/ 1248247 w 1248247"/>
              <a:gd name="connsiteY2" fmla="*/ 896518 h 896518"/>
              <a:gd name="connsiteX3" fmla="*/ 0 w 1248247"/>
              <a:gd name="connsiteY3" fmla="*/ 896518 h 896518"/>
              <a:gd name="connsiteX4" fmla="*/ 0 w 1248247"/>
              <a:gd name="connsiteY4" fmla="*/ 0 h 89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47" h="896518">
                <a:moveTo>
                  <a:pt x="0" y="0"/>
                </a:moveTo>
                <a:lnTo>
                  <a:pt x="1248247" y="0"/>
                </a:lnTo>
                <a:lnTo>
                  <a:pt x="1248247" y="896518"/>
                </a:lnTo>
                <a:lnTo>
                  <a:pt x="0" y="89651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t" anchorCtr="0">
            <a:noAutofit/>
          </a:bodyPr>
          <a:lstStyle/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b="1" dirty="0">
                <a:solidFill>
                  <a:srgbClr val="FF0000"/>
                </a:solidFill>
              </a:rPr>
              <a:t>Fin de la consultation du public</a:t>
            </a:r>
          </a:p>
        </p:txBody>
      </p:sp>
      <p:sp>
        <p:nvSpPr>
          <p:cNvPr id="142" name="Forme libre 86">
            <a:extLst>
              <a:ext uri="{FF2B5EF4-FFF2-40B4-BE49-F238E27FC236}">
                <a16:creationId xmlns:a16="http://schemas.microsoft.com/office/drawing/2014/main" id="{C7422338-92FD-48F4-8537-22CC8688F62B}"/>
              </a:ext>
            </a:extLst>
          </p:cNvPr>
          <p:cNvSpPr/>
          <p:nvPr/>
        </p:nvSpPr>
        <p:spPr>
          <a:xfrm flipH="1">
            <a:off x="8519567" y="2150697"/>
            <a:ext cx="1477334" cy="914135"/>
          </a:xfrm>
          <a:custGeom>
            <a:avLst/>
            <a:gdLst>
              <a:gd name="connsiteX0" fmla="*/ 0 w 1248247"/>
              <a:gd name="connsiteY0" fmla="*/ 0 h 896518"/>
              <a:gd name="connsiteX1" fmla="*/ 1248247 w 1248247"/>
              <a:gd name="connsiteY1" fmla="*/ 0 h 896518"/>
              <a:gd name="connsiteX2" fmla="*/ 1248247 w 1248247"/>
              <a:gd name="connsiteY2" fmla="*/ 896518 h 896518"/>
              <a:gd name="connsiteX3" fmla="*/ 0 w 1248247"/>
              <a:gd name="connsiteY3" fmla="*/ 896518 h 896518"/>
              <a:gd name="connsiteX4" fmla="*/ 0 w 1248247"/>
              <a:gd name="connsiteY4" fmla="*/ 0 h 89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47" h="896518">
                <a:moveTo>
                  <a:pt x="0" y="0"/>
                </a:moveTo>
                <a:lnTo>
                  <a:pt x="1248247" y="0"/>
                </a:lnTo>
                <a:lnTo>
                  <a:pt x="1248247" y="896518"/>
                </a:lnTo>
                <a:lnTo>
                  <a:pt x="0" y="89651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t" anchorCtr="0">
            <a:noAutofit/>
          </a:bodyPr>
          <a:lstStyle/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dirty="0">
                <a:solidFill>
                  <a:srgbClr val="FF0000"/>
                </a:solidFill>
              </a:rPr>
              <a:t>Délai max. pour rendre le rapport et les conclusions motivées</a:t>
            </a:r>
          </a:p>
        </p:txBody>
      </p:sp>
      <p:sp>
        <p:nvSpPr>
          <p:cNvPr id="143" name="Forme libre 91">
            <a:extLst>
              <a:ext uri="{FF2B5EF4-FFF2-40B4-BE49-F238E27FC236}">
                <a16:creationId xmlns:a16="http://schemas.microsoft.com/office/drawing/2014/main" id="{645F7CCF-14A4-4724-9A25-D0923FF41B8F}"/>
              </a:ext>
            </a:extLst>
          </p:cNvPr>
          <p:cNvSpPr/>
          <p:nvPr/>
        </p:nvSpPr>
        <p:spPr>
          <a:xfrm flipH="1">
            <a:off x="3233979" y="4412764"/>
            <a:ext cx="1153656" cy="466637"/>
          </a:xfrm>
          <a:custGeom>
            <a:avLst/>
            <a:gdLst>
              <a:gd name="connsiteX0" fmla="*/ 0 w 1248247"/>
              <a:gd name="connsiteY0" fmla="*/ 0 h 896518"/>
              <a:gd name="connsiteX1" fmla="*/ 1248247 w 1248247"/>
              <a:gd name="connsiteY1" fmla="*/ 0 h 896518"/>
              <a:gd name="connsiteX2" fmla="*/ 1248247 w 1248247"/>
              <a:gd name="connsiteY2" fmla="*/ 896518 h 896518"/>
              <a:gd name="connsiteX3" fmla="*/ 0 w 1248247"/>
              <a:gd name="connsiteY3" fmla="*/ 896518 h 896518"/>
              <a:gd name="connsiteX4" fmla="*/ 0 w 1248247"/>
              <a:gd name="connsiteY4" fmla="*/ 0 h 89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47" h="896518">
                <a:moveTo>
                  <a:pt x="0" y="0"/>
                </a:moveTo>
                <a:lnTo>
                  <a:pt x="1248247" y="0"/>
                </a:lnTo>
                <a:lnTo>
                  <a:pt x="1248247" y="896518"/>
                </a:lnTo>
                <a:lnTo>
                  <a:pt x="0" y="89651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t" anchorCtr="0">
            <a:noAutofit/>
          </a:bodyPr>
          <a:lstStyle/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b="1" dirty="0">
                <a:solidFill>
                  <a:srgbClr val="FF0000"/>
                </a:solidFill>
              </a:rPr>
              <a:t>Début de la consultation du public</a:t>
            </a:r>
          </a:p>
        </p:txBody>
      </p:sp>
      <p:sp>
        <p:nvSpPr>
          <p:cNvPr id="144" name="Accolade fermante 143">
            <a:extLst>
              <a:ext uri="{FF2B5EF4-FFF2-40B4-BE49-F238E27FC236}">
                <a16:creationId xmlns:a16="http://schemas.microsoft.com/office/drawing/2014/main" id="{D98F6531-1767-4B3E-B094-7A4F81477351}"/>
              </a:ext>
            </a:extLst>
          </p:cNvPr>
          <p:cNvSpPr/>
          <p:nvPr/>
        </p:nvSpPr>
        <p:spPr>
          <a:xfrm rot="5400000">
            <a:off x="6119566" y="2807257"/>
            <a:ext cx="212302" cy="4688529"/>
          </a:xfrm>
          <a:prstGeom prst="rightBrace">
            <a:avLst>
              <a:gd name="adj1" fmla="val 117866"/>
              <a:gd name="adj2" fmla="val 45709"/>
            </a:avLst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45" name="Forme libre 8">
            <a:extLst>
              <a:ext uri="{FF2B5EF4-FFF2-40B4-BE49-F238E27FC236}">
                <a16:creationId xmlns:a16="http://schemas.microsoft.com/office/drawing/2014/main" id="{3958E07B-A502-4BE0-A13A-3161FA505DB8}"/>
              </a:ext>
            </a:extLst>
          </p:cNvPr>
          <p:cNvSpPr/>
          <p:nvPr/>
        </p:nvSpPr>
        <p:spPr>
          <a:xfrm>
            <a:off x="9949227" y="4891099"/>
            <a:ext cx="1687444" cy="932580"/>
          </a:xfrm>
          <a:custGeom>
            <a:avLst/>
            <a:gdLst>
              <a:gd name="connsiteX0" fmla="*/ 0 w 1501641"/>
              <a:gd name="connsiteY0" fmla="*/ 0 h 896518"/>
              <a:gd name="connsiteX1" fmla="*/ 1501641 w 1501641"/>
              <a:gd name="connsiteY1" fmla="*/ 0 h 896518"/>
              <a:gd name="connsiteX2" fmla="*/ 1501641 w 1501641"/>
              <a:gd name="connsiteY2" fmla="*/ 896518 h 896518"/>
              <a:gd name="connsiteX3" fmla="*/ 0 w 1501641"/>
              <a:gd name="connsiteY3" fmla="*/ 896518 h 896518"/>
              <a:gd name="connsiteX4" fmla="*/ 0 w 1501641"/>
              <a:gd name="connsiteY4" fmla="*/ 0 h 89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641" h="896518">
                <a:moveTo>
                  <a:pt x="0" y="0"/>
                </a:moveTo>
                <a:lnTo>
                  <a:pt x="1501641" y="0"/>
                </a:lnTo>
                <a:lnTo>
                  <a:pt x="1501641" y="896518"/>
                </a:lnTo>
                <a:lnTo>
                  <a:pt x="0" y="8965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5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5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5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5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5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5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5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5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300" b="1" dirty="0">
                <a:solidFill>
                  <a:schemeClr val="tx1"/>
                </a:solidFill>
              </a:rPr>
              <a:t>Décision 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800" b="1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1300" b="1" dirty="0">
                <a:solidFill>
                  <a:schemeClr val="tx1"/>
                </a:solidFill>
              </a:rPr>
              <a:t>AP autorisation environnementale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fr-FR" sz="300" b="1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1300" b="1" dirty="0">
                <a:solidFill>
                  <a:schemeClr val="tx1"/>
                </a:solidFill>
              </a:rPr>
              <a:t>ou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fr-FR" sz="300" b="1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1300" b="1" dirty="0">
                <a:solidFill>
                  <a:schemeClr val="tx1"/>
                </a:solidFill>
              </a:rPr>
              <a:t>AP refus</a:t>
            </a:r>
          </a:p>
        </p:txBody>
      </p:sp>
      <p:pic>
        <p:nvPicPr>
          <p:cNvPr id="146" name="Image 145">
            <a:extLst>
              <a:ext uri="{FF2B5EF4-FFF2-40B4-BE49-F238E27FC236}">
                <a16:creationId xmlns:a16="http://schemas.microsoft.com/office/drawing/2014/main" id="{7D3948EA-4C2D-4A91-B21E-B9F4D49496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806" y="3357424"/>
            <a:ext cx="613909" cy="586782"/>
          </a:xfrm>
          <a:prstGeom prst="rect">
            <a:avLst/>
          </a:prstGeom>
        </p:spPr>
      </p:pic>
      <p:pic>
        <p:nvPicPr>
          <p:cNvPr id="147" name="Image 146">
            <a:extLst>
              <a:ext uri="{FF2B5EF4-FFF2-40B4-BE49-F238E27FC236}">
                <a16:creationId xmlns:a16="http://schemas.microsoft.com/office/drawing/2014/main" id="{82E55B7A-107F-4FC4-B267-BF0CAF01F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404" y="5822657"/>
            <a:ext cx="926030" cy="625899"/>
          </a:xfrm>
          <a:prstGeom prst="rect">
            <a:avLst/>
          </a:prstGeom>
        </p:spPr>
      </p:pic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7B4AFD76-FA45-4E6B-BD30-F5402C521FA7}"/>
              </a:ext>
            </a:extLst>
          </p:cNvPr>
          <p:cNvCxnSpPr>
            <a:cxnSpLocks/>
          </p:cNvCxnSpPr>
          <p:nvPr/>
        </p:nvCxnSpPr>
        <p:spPr>
          <a:xfrm>
            <a:off x="8719882" y="3236958"/>
            <a:ext cx="1017535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Flèche : bas 148">
            <a:extLst>
              <a:ext uri="{FF2B5EF4-FFF2-40B4-BE49-F238E27FC236}">
                <a16:creationId xmlns:a16="http://schemas.microsoft.com/office/drawing/2014/main" id="{FCB36E8B-A18D-48FB-9C6E-986D68493048}"/>
              </a:ext>
            </a:extLst>
          </p:cNvPr>
          <p:cNvSpPr/>
          <p:nvPr/>
        </p:nvSpPr>
        <p:spPr>
          <a:xfrm>
            <a:off x="10682952" y="4326530"/>
            <a:ext cx="143709" cy="16528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A02C4336-9F53-4572-9D79-D987E4C8AEB6}"/>
              </a:ext>
            </a:extLst>
          </p:cNvPr>
          <p:cNvSpPr/>
          <p:nvPr/>
        </p:nvSpPr>
        <p:spPr>
          <a:xfrm>
            <a:off x="10567430" y="3746144"/>
            <a:ext cx="221982" cy="224129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51" name="Forme libre 10">
            <a:extLst>
              <a:ext uri="{FF2B5EF4-FFF2-40B4-BE49-F238E27FC236}">
                <a16:creationId xmlns:a16="http://schemas.microsoft.com/office/drawing/2014/main" id="{6D028B90-63BD-40C1-81D6-531C647F5E78}"/>
              </a:ext>
            </a:extLst>
          </p:cNvPr>
          <p:cNvSpPr/>
          <p:nvPr/>
        </p:nvSpPr>
        <p:spPr>
          <a:xfrm flipH="1">
            <a:off x="1618936" y="4423601"/>
            <a:ext cx="1054568" cy="834071"/>
          </a:xfrm>
          <a:custGeom>
            <a:avLst/>
            <a:gdLst>
              <a:gd name="connsiteX0" fmla="*/ 0 w 1248247"/>
              <a:gd name="connsiteY0" fmla="*/ 0 h 896518"/>
              <a:gd name="connsiteX1" fmla="*/ 1248247 w 1248247"/>
              <a:gd name="connsiteY1" fmla="*/ 0 h 896518"/>
              <a:gd name="connsiteX2" fmla="*/ 1248247 w 1248247"/>
              <a:gd name="connsiteY2" fmla="*/ 896518 h 896518"/>
              <a:gd name="connsiteX3" fmla="*/ 0 w 1248247"/>
              <a:gd name="connsiteY3" fmla="*/ 896518 h 896518"/>
              <a:gd name="connsiteX4" fmla="*/ 0 w 1248247"/>
              <a:gd name="connsiteY4" fmla="*/ 0 h 89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47" h="896518">
                <a:moveTo>
                  <a:pt x="0" y="0"/>
                </a:moveTo>
                <a:lnTo>
                  <a:pt x="1248247" y="0"/>
                </a:lnTo>
                <a:lnTo>
                  <a:pt x="1248247" y="896518"/>
                </a:lnTo>
                <a:lnTo>
                  <a:pt x="0" y="89651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t" anchorCtr="0">
            <a:noAutofit/>
          </a:bodyPr>
          <a:lstStyle/>
          <a:p>
            <a:pPr algn="ctr" defTabSz="533387">
              <a:spcBef>
                <a:spcPct val="0"/>
              </a:spcBef>
            </a:pPr>
            <a:r>
              <a:rPr lang="fr-FR" sz="1200" b="1" dirty="0">
                <a:solidFill>
                  <a:srgbClr val="002060"/>
                </a:solidFill>
              </a:rPr>
              <a:t>Dossier déclaré complet</a:t>
            </a:r>
          </a:p>
          <a:p>
            <a:pPr algn="ctr" defTabSz="533387">
              <a:spcBef>
                <a:spcPct val="0"/>
              </a:spcBef>
            </a:pPr>
            <a:r>
              <a:rPr lang="fr-FR" sz="1200" b="1" dirty="0">
                <a:solidFill>
                  <a:srgbClr val="002060"/>
                </a:solidFill>
              </a:rPr>
              <a:t>et </a:t>
            </a:r>
          </a:p>
          <a:p>
            <a:pPr algn="ctr" defTabSz="533387">
              <a:spcBef>
                <a:spcPct val="0"/>
              </a:spcBef>
            </a:pPr>
            <a:r>
              <a:rPr lang="fr-FR" sz="1200" b="1" dirty="0">
                <a:solidFill>
                  <a:srgbClr val="002060"/>
                </a:solidFill>
              </a:rPr>
              <a:t>régulier</a:t>
            </a:r>
          </a:p>
        </p:txBody>
      </p:sp>
      <p:sp>
        <p:nvSpPr>
          <p:cNvPr id="152" name="Flèche : droite 151">
            <a:extLst>
              <a:ext uri="{FF2B5EF4-FFF2-40B4-BE49-F238E27FC236}">
                <a16:creationId xmlns:a16="http://schemas.microsoft.com/office/drawing/2014/main" id="{D72309F3-5C30-45A9-B07C-75B6E2ABA50E}"/>
              </a:ext>
            </a:extLst>
          </p:cNvPr>
          <p:cNvSpPr/>
          <p:nvPr/>
        </p:nvSpPr>
        <p:spPr>
          <a:xfrm>
            <a:off x="10026520" y="3186025"/>
            <a:ext cx="2206341" cy="1308834"/>
          </a:xfrm>
          <a:prstGeom prst="rightArrow">
            <a:avLst>
              <a:gd name="adj1" fmla="val 63757"/>
              <a:gd name="adj2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30AFE568-4FE5-4C5C-876A-6AED0072250F}"/>
              </a:ext>
            </a:extLst>
          </p:cNvPr>
          <p:cNvSpPr/>
          <p:nvPr/>
        </p:nvSpPr>
        <p:spPr>
          <a:xfrm>
            <a:off x="1451239" y="3685380"/>
            <a:ext cx="221982" cy="2241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154" name="Connecteur droit avec flèche 153">
            <a:extLst>
              <a:ext uri="{FF2B5EF4-FFF2-40B4-BE49-F238E27FC236}">
                <a16:creationId xmlns:a16="http://schemas.microsoft.com/office/drawing/2014/main" id="{9946CEF6-8613-4AF8-85A0-B9BC89F43C2C}"/>
              </a:ext>
            </a:extLst>
          </p:cNvPr>
          <p:cNvCxnSpPr>
            <a:cxnSpLocks/>
          </p:cNvCxnSpPr>
          <p:nvPr/>
        </p:nvCxnSpPr>
        <p:spPr>
          <a:xfrm>
            <a:off x="2190278" y="3944206"/>
            <a:ext cx="1232" cy="49892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ZoneTexte 154">
            <a:extLst>
              <a:ext uri="{FF2B5EF4-FFF2-40B4-BE49-F238E27FC236}">
                <a16:creationId xmlns:a16="http://schemas.microsoft.com/office/drawing/2014/main" id="{F4248142-BBEE-4188-908F-478636D4F0D9}"/>
              </a:ext>
            </a:extLst>
          </p:cNvPr>
          <p:cNvSpPr txBox="1"/>
          <p:nvPr/>
        </p:nvSpPr>
        <p:spPr>
          <a:xfrm>
            <a:off x="823222" y="1449134"/>
            <a:ext cx="2595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Etape de vérification de la</a:t>
            </a:r>
          </a:p>
          <a:p>
            <a:pPr algn="ctr"/>
            <a:r>
              <a:rPr lang="fr-FR" sz="12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complétude et régularité</a:t>
            </a: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E4A6E2F2-AD7B-49FD-8402-C2E895FEF69C}"/>
              </a:ext>
            </a:extLst>
          </p:cNvPr>
          <p:cNvSpPr/>
          <p:nvPr/>
        </p:nvSpPr>
        <p:spPr>
          <a:xfrm>
            <a:off x="1938088" y="1062882"/>
            <a:ext cx="445996" cy="34959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0</a:t>
            </a:r>
          </a:p>
        </p:txBody>
      </p:sp>
      <p:sp>
        <p:nvSpPr>
          <p:cNvPr id="157" name="ZoneTexte 156">
            <a:extLst>
              <a:ext uri="{FF2B5EF4-FFF2-40B4-BE49-F238E27FC236}">
                <a16:creationId xmlns:a16="http://schemas.microsoft.com/office/drawing/2014/main" id="{0E53D876-A9DD-4B67-8237-574D7FC46D6B}"/>
              </a:ext>
            </a:extLst>
          </p:cNvPr>
          <p:cNvSpPr txBox="1"/>
          <p:nvPr/>
        </p:nvSpPr>
        <p:spPr>
          <a:xfrm>
            <a:off x="9802378" y="1559632"/>
            <a:ext cx="20041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Phase de décision</a:t>
            </a:r>
          </a:p>
        </p:txBody>
      </p:sp>
      <p:sp>
        <p:nvSpPr>
          <p:cNvPr id="158" name="Forme libre 8">
            <a:extLst>
              <a:ext uri="{FF2B5EF4-FFF2-40B4-BE49-F238E27FC236}">
                <a16:creationId xmlns:a16="http://schemas.microsoft.com/office/drawing/2014/main" id="{CC7F4A77-80A4-4C2E-B836-BDD880816490}"/>
              </a:ext>
            </a:extLst>
          </p:cNvPr>
          <p:cNvSpPr/>
          <p:nvPr/>
        </p:nvSpPr>
        <p:spPr>
          <a:xfrm>
            <a:off x="10040878" y="2071257"/>
            <a:ext cx="1475532" cy="479797"/>
          </a:xfrm>
          <a:custGeom>
            <a:avLst/>
            <a:gdLst>
              <a:gd name="connsiteX0" fmla="*/ 0 w 1501641"/>
              <a:gd name="connsiteY0" fmla="*/ 0 h 896518"/>
              <a:gd name="connsiteX1" fmla="*/ 1501641 w 1501641"/>
              <a:gd name="connsiteY1" fmla="*/ 0 h 896518"/>
              <a:gd name="connsiteX2" fmla="*/ 1501641 w 1501641"/>
              <a:gd name="connsiteY2" fmla="*/ 896518 h 896518"/>
              <a:gd name="connsiteX3" fmla="*/ 0 w 1501641"/>
              <a:gd name="connsiteY3" fmla="*/ 896518 h 896518"/>
              <a:gd name="connsiteX4" fmla="*/ 0 w 1501641"/>
              <a:gd name="connsiteY4" fmla="*/ 0 h 89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641" h="896518">
                <a:moveTo>
                  <a:pt x="0" y="0"/>
                </a:moveTo>
                <a:lnTo>
                  <a:pt x="1501641" y="0"/>
                </a:lnTo>
                <a:lnTo>
                  <a:pt x="1501641" y="896518"/>
                </a:lnTo>
                <a:lnTo>
                  <a:pt x="0" y="8965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5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5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5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5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5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5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300" b="1" dirty="0">
                <a:solidFill>
                  <a:schemeClr val="tx1"/>
                </a:solidFill>
              </a:rPr>
              <a:t>Fin d’instruction</a:t>
            </a:r>
          </a:p>
        </p:txBody>
      </p: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EBC0A3D6-20E5-4B06-A0B3-E877B92D45FE}"/>
              </a:ext>
            </a:extLst>
          </p:cNvPr>
          <p:cNvCxnSpPr/>
          <p:nvPr/>
        </p:nvCxnSpPr>
        <p:spPr>
          <a:xfrm>
            <a:off x="1577180" y="1977303"/>
            <a:ext cx="1055219" cy="0"/>
          </a:xfrm>
          <a:prstGeom prst="straightConnector1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ZoneTexte 159">
            <a:extLst>
              <a:ext uri="{FF2B5EF4-FFF2-40B4-BE49-F238E27FC236}">
                <a16:creationId xmlns:a16="http://schemas.microsoft.com/office/drawing/2014/main" id="{BFDC7E87-477E-4C5E-AEA4-551D966BE826}"/>
              </a:ext>
            </a:extLst>
          </p:cNvPr>
          <p:cNvSpPr txBox="1"/>
          <p:nvPr/>
        </p:nvSpPr>
        <p:spPr>
          <a:xfrm>
            <a:off x="5037917" y="1425351"/>
            <a:ext cx="29068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Phase </a:t>
            </a:r>
          </a:p>
          <a:p>
            <a:pPr algn="ctr"/>
            <a:r>
              <a:rPr lang="fr-FR" sz="1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d’examen et de consultation</a:t>
            </a:r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1CAB6F2F-3B82-4BA7-B052-E711B3949119}"/>
              </a:ext>
            </a:extLst>
          </p:cNvPr>
          <p:cNvSpPr/>
          <p:nvPr/>
        </p:nvSpPr>
        <p:spPr>
          <a:xfrm>
            <a:off x="6239264" y="1022484"/>
            <a:ext cx="445996" cy="349593"/>
          </a:xfrm>
          <a:prstGeom prst="ellipse">
            <a:avLst/>
          </a:prstGeom>
          <a:solidFill>
            <a:srgbClr val="8086F4"/>
          </a:solidFill>
          <a:ln>
            <a:solidFill>
              <a:srgbClr val="8086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</a:p>
        </p:txBody>
      </p:sp>
      <p:cxnSp>
        <p:nvCxnSpPr>
          <p:cNvPr id="162" name="Connecteur droit avec flèche 161">
            <a:extLst>
              <a:ext uri="{FF2B5EF4-FFF2-40B4-BE49-F238E27FC236}">
                <a16:creationId xmlns:a16="http://schemas.microsoft.com/office/drawing/2014/main" id="{B765A2C5-CF98-4F3A-A931-9B0D1AFB55CF}"/>
              </a:ext>
            </a:extLst>
          </p:cNvPr>
          <p:cNvCxnSpPr>
            <a:cxnSpLocks/>
          </p:cNvCxnSpPr>
          <p:nvPr/>
        </p:nvCxnSpPr>
        <p:spPr>
          <a:xfrm>
            <a:off x="2774774" y="1983369"/>
            <a:ext cx="7143230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ZoneTexte 162">
            <a:extLst>
              <a:ext uri="{FF2B5EF4-FFF2-40B4-BE49-F238E27FC236}">
                <a16:creationId xmlns:a16="http://schemas.microsoft.com/office/drawing/2014/main" id="{83C75959-8AE1-456D-9346-F7565771E6F1}"/>
              </a:ext>
            </a:extLst>
          </p:cNvPr>
          <p:cNvSpPr txBox="1"/>
          <p:nvPr/>
        </p:nvSpPr>
        <p:spPr>
          <a:xfrm>
            <a:off x="773460" y="3972655"/>
            <a:ext cx="10299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/>
              <a:t>Dépôt </a:t>
            </a:r>
          </a:p>
          <a:p>
            <a:pPr algn="ctr"/>
            <a:r>
              <a:rPr lang="fr-FR" sz="1000" b="1" dirty="0"/>
              <a:t>dossier</a:t>
            </a:r>
          </a:p>
          <a:p>
            <a:pPr algn="ctr"/>
            <a:r>
              <a:rPr lang="fr-FR" sz="1000" b="1" dirty="0"/>
              <a:t>AENV</a:t>
            </a:r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525D53FC-87F6-4CAC-B5E1-B877AD4BE848}"/>
              </a:ext>
            </a:extLst>
          </p:cNvPr>
          <p:cNvSpPr/>
          <p:nvPr/>
        </p:nvSpPr>
        <p:spPr>
          <a:xfrm>
            <a:off x="2400420" y="3677600"/>
            <a:ext cx="221982" cy="2241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875B06E1-1788-4D70-B9A7-E01DE7EACF20}"/>
              </a:ext>
            </a:extLst>
          </p:cNvPr>
          <p:cNvSpPr/>
          <p:nvPr/>
        </p:nvSpPr>
        <p:spPr>
          <a:xfrm>
            <a:off x="2744986" y="3677599"/>
            <a:ext cx="221982" cy="2241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B94DCCB8-4EEB-4BC0-A039-64A1974432EB}"/>
              </a:ext>
            </a:extLst>
          </p:cNvPr>
          <p:cNvSpPr/>
          <p:nvPr/>
        </p:nvSpPr>
        <p:spPr>
          <a:xfrm>
            <a:off x="3661396" y="3685380"/>
            <a:ext cx="221982" cy="2241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0A6B8A6C-C704-4497-9A59-C105C33E893F}"/>
              </a:ext>
            </a:extLst>
          </p:cNvPr>
          <p:cNvSpPr/>
          <p:nvPr/>
        </p:nvSpPr>
        <p:spPr>
          <a:xfrm>
            <a:off x="9705097" y="3682332"/>
            <a:ext cx="221982" cy="2241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168" name="Connecteur droit 167">
            <a:extLst>
              <a:ext uri="{FF2B5EF4-FFF2-40B4-BE49-F238E27FC236}">
                <a16:creationId xmlns:a16="http://schemas.microsoft.com/office/drawing/2014/main" id="{6871D132-10FE-4E79-B10F-F26A2C2AC8B0}"/>
              </a:ext>
            </a:extLst>
          </p:cNvPr>
          <p:cNvCxnSpPr/>
          <p:nvPr/>
        </p:nvCxnSpPr>
        <p:spPr>
          <a:xfrm>
            <a:off x="3772455" y="3970272"/>
            <a:ext cx="0" cy="442492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168">
            <a:extLst>
              <a:ext uri="{FF2B5EF4-FFF2-40B4-BE49-F238E27FC236}">
                <a16:creationId xmlns:a16="http://schemas.microsoft.com/office/drawing/2014/main" id="{50557CA5-0A7C-4049-A6F1-DCBD49B3CB7C}"/>
              </a:ext>
            </a:extLst>
          </p:cNvPr>
          <p:cNvCxnSpPr/>
          <p:nvPr/>
        </p:nvCxnSpPr>
        <p:spPr>
          <a:xfrm>
            <a:off x="3759962" y="3206322"/>
            <a:ext cx="0" cy="442492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Ellipse 169">
            <a:extLst>
              <a:ext uri="{FF2B5EF4-FFF2-40B4-BE49-F238E27FC236}">
                <a16:creationId xmlns:a16="http://schemas.microsoft.com/office/drawing/2014/main" id="{E156EBAF-37A9-4D42-B51D-947EC828B8B7}"/>
              </a:ext>
            </a:extLst>
          </p:cNvPr>
          <p:cNvSpPr/>
          <p:nvPr/>
        </p:nvSpPr>
        <p:spPr>
          <a:xfrm>
            <a:off x="8460065" y="3682332"/>
            <a:ext cx="221982" cy="2241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171" name="Connecteur droit 170">
            <a:extLst>
              <a:ext uri="{FF2B5EF4-FFF2-40B4-BE49-F238E27FC236}">
                <a16:creationId xmlns:a16="http://schemas.microsoft.com/office/drawing/2014/main" id="{05F0F52B-2501-4A60-8F34-881C0F7D9A27}"/>
              </a:ext>
            </a:extLst>
          </p:cNvPr>
          <p:cNvCxnSpPr/>
          <p:nvPr/>
        </p:nvCxnSpPr>
        <p:spPr>
          <a:xfrm>
            <a:off x="8599119" y="3967224"/>
            <a:ext cx="0" cy="442492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>
            <a:extLst>
              <a:ext uri="{FF2B5EF4-FFF2-40B4-BE49-F238E27FC236}">
                <a16:creationId xmlns:a16="http://schemas.microsoft.com/office/drawing/2014/main" id="{B16D68F1-30D0-4B19-BDB8-15FB02CE00AC}"/>
              </a:ext>
            </a:extLst>
          </p:cNvPr>
          <p:cNvCxnSpPr/>
          <p:nvPr/>
        </p:nvCxnSpPr>
        <p:spPr>
          <a:xfrm>
            <a:off x="8586626" y="3203274"/>
            <a:ext cx="0" cy="442492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Ellipse 172">
            <a:extLst>
              <a:ext uri="{FF2B5EF4-FFF2-40B4-BE49-F238E27FC236}">
                <a16:creationId xmlns:a16="http://schemas.microsoft.com/office/drawing/2014/main" id="{0DF4631E-CD3C-4B68-AFFF-1EE09C3A678B}"/>
              </a:ext>
            </a:extLst>
          </p:cNvPr>
          <p:cNvSpPr/>
          <p:nvPr/>
        </p:nvSpPr>
        <p:spPr>
          <a:xfrm>
            <a:off x="10500368" y="1140893"/>
            <a:ext cx="445996" cy="349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A54AC7DA-F4EE-4E0E-B125-2C36D2AE285D}"/>
              </a:ext>
            </a:extLst>
          </p:cNvPr>
          <p:cNvCxnSpPr>
            <a:cxnSpLocks/>
          </p:cNvCxnSpPr>
          <p:nvPr/>
        </p:nvCxnSpPr>
        <p:spPr>
          <a:xfrm>
            <a:off x="9978970" y="1990002"/>
            <a:ext cx="1600557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Ellipse 174">
            <a:extLst>
              <a:ext uri="{FF2B5EF4-FFF2-40B4-BE49-F238E27FC236}">
                <a16:creationId xmlns:a16="http://schemas.microsoft.com/office/drawing/2014/main" id="{2FD4343C-8C37-486B-8DCA-1642C3F4FE50}"/>
              </a:ext>
            </a:extLst>
          </p:cNvPr>
          <p:cNvSpPr/>
          <p:nvPr/>
        </p:nvSpPr>
        <p:spPr>
          <a:xfrm>
            <a:off x="10012316" y="3674673"/>
            <a:ext cx="221982" cy="2241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D85D56E4-39FC-4054-A668-F52A050C51AF}"/>
              </a:ext>
            </a:extLst>
          </p:cNvPr>
          <p:cNvSpPr/>
          <p:nvPr/>
        </p:nvSpPr>
        <p:spPr>
          <a:xfrm>
            <a:off x="11368680" y="3692657"/>
            <a:ext cx="221982" cy="2241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177" name="Connecteur droit avec flèche 176">
            <a:extLst>
              <a:ext uri="{FF2B5EF4-FFF2-40B4-BE49-F238E27FC236}">
                <a16:creationId xmlns:a16="http://schemas.microsoft.com/office/drawing/2014/main" id="{8C2C75E5-1B39-4309-94A9-298CDDD9E12E}"/>
              </a:ext>
            </a:extLst>
          </p:cNvPr>
          <p:cNvCxnSpPr>
            <a:cxnSpLocks/>
          </p:cNvCxnSpPr>
          <p:nvPr/>
        </p:nvCxnSpPr>
        <p:spPr>
          <a:xfrm>
            <a:off x="10141284" y="3225091"/>
            <a:ext cx="1326155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ZoneTexte 177">
            <a:extLst>
              <a:ext uri="{FF2B5EF4-FFF2-40B4-BE49-F238E27FC236}">
                <a16:creationId xmlns:a16="http://schemas.microsoft.com/office/drawing/2014/main" id="{3D97829F-A8AE-4A86-957A-E8E60142EC8F}"/>
              </a:ext>
            </a:extLst>
          </p:cNvPr>
          <p:cNvSpPr txBox="1"/>
          <p:nvPr/>
        </p:nvSpPr>
        <p:spPr>
          <a:xfrm>
            <a:off x="9914500" y="2689499"/>
            <a:ext cx="1818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2 ou 3 mois </a:t>
            </a:r>
          </a:p>
          <a:p>
            <a:pPr algn="ctr"/>
            <a:r>
              <a:rPr lang="fr-FR" sz="1200" dirty="0">
                <a:solidFill>
                  <a:srgbClr val="FF0000"/>
                </a:solidFill>
              </a:rPr>
              <a:t>(cas général)</a:t>
            </a:r>
          </a:p>
        </p:txBody>
      </p:sp>
      <p:pic>
        <p:nvPicPr>
          <p:cNvPr id="179" name="Image 178">
            <a:extLst>
              <a:ext uri="{FF2B5EF4-FFF2-40B4-BE49-F238E27FC236}">
                <a16:creationId xmlns:a16="http://schemas.microsoft.com/office/drawing/2014/main" id="{153D14DB-787A-417E-9930-5CE4EB2C4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93" y="3605511"/>
            <a:ext cx="652760" cy="656672"/>
          </a:xfrm>
          <a:prstGeom prst="rect">
            <a:avLst/>
          </a:prstGeom>
        </p:spPr>
      </p:pic>
      <p:cxnSp>
        <p:nvCxnSpPr>
          <p:cNvPr id="180" name="Connecteur droit 179">
            <a:extLst>
              <a:ext uri="{FF2B5EF4-FFF2-40B4-BE49-F238E27FC236}">
                <a16:creationId xmlns:a16="http://schemas.microsoft.com/office/drawing/2014/main" id="{21FE4B75-478B-47DA-A61B-E466B1DCAF63}"/>
              </a:ext>
            </a:extLst>
          </p:cNvPr>
          <p:cNvCxnSpPr/>
          <p:nvPr/>
        </p:nvCxnSpPr>
        <p:spPr>
          <a:xfrm>
            <a:off x="9825877" y="3213217"/>
            <a:ext cx="0" cy="442492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Forme libre 58">
            <a:extLst>
              <a:ext uri="{FF2B5EF4-FFF2-40B4-BE49-F238E27FC236}">
                <a16:creationId xmlns:a16="http://schemas.microsoft.com/office/drawing/2014/main" id="{FC771745-E0C2-492B-B185-5EE5D2546061}"/>
              </a:ext>
            </a:extLst>
          </p:cNvPr>
          <p:cNvSpPr/>
          <p:nvPr/>
        </p:nvSpPr>
        <p:spPr>
          <a:xfrm flipH="1">
            <a:off x="2585654" y="2592018"/>
            <a:ext cx="1171925" cy="466637"/>
          </a:xfrm>
          <a:custGeom>
            <a:avLst/>
            <a:gdLst>
              <a:gd name="connsiteX0" fmla="*/ 0 w 1248247"/>
              <a:gd name="connsiteY0" fmla="*/ 0 h 896518"/>
              <a:gd name="connsiteX1" fmla="*/ 1248247 w 1248247"/>
              <a:gd name="connsiteY1" fmla="*/ 0 h 896518"/>
              <a:gd name="connsiteX2" fmla="*/ 1248247 w 1248247"/>
              <a:gd name="connsiteY2" fmla="*/ 896518 h 896518"/>
              <a:gd name="connsiteX3" fmla="*/ 0 w 1248247"/>
              <a:gd name="connsiteY3" fmla="*/ 896518 h 896518"/>
              <a:gd name="connsiteX4" fmla="*/ 0 w 1248247"/>
              <a:gd name="connsiteY4" fmla="*/ 0 h 89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47" h="896518">
                <a:moveTo>
                  <a:pt x="0" y="0"/>
                </a:moveTo>
                <a:lnTo>
                  <a:pt x="1248247" y="0"/>
                </a:lnTo>
                <a:lnTo>
                  <a:pt x="1248247" y="896518"/>
                </a:lnTo>
                <a:lnTo>
                  <a:pt x="0" y="89651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t" anchorCtr="0">
            <a:noAutofit/>
          </a:bodyPr>
          <a:lstStyle/>
          <a:p>
            <a:pPr algn="ctr" defTabSz="533387">
              <a:spcBef>
                <a:spcPct val="0"/>
              </a:spcBef>
            </a:pPr>
            <a:r>
              <a:rPr lang="fr-FR" sz="1200" b="1" dirty="0">
                <a:solidFill>
                  <a:srgbClr val="FF0000"/>
                </a:solidFill>
              </a:rPr>
              <a:t>Début </a:t>
            </a:r>
          </a:p>
          <a:p>
            <a:pPr algn="ctr" defTabSz="533387">
              <a:spcBef>
                <a:spcPct val="0"/>
              </a:spcBef>
            </a:pPr>
            <a:r>
              <a:rPr lang="fr-FR" sz="1200" b="1" dirty="0">
                <a:solidFill>
                  <a:srgbClr val="FF0000"/>
                </a:solidFill>
              </a:rPr>
              <a:t>de la phase</a:t>
            </a:r>
          </a:p>
        </p:txBody>
      </p:sp>
      <p:cxnSp>
        <p:nvCxnSpPr>
          <p:cNvPr id="182" name="Connecteur droit avec flèche 181">
            <a:extLst>
              <a:ext uri="{FF2B5EF4-FFF2-40B4-BE49-F238E27FC236}">
                <a16:creationId xmlns:a16="http://schemas.microsoft.com/office/drawing/2014/main" id="{657B84A9-0DC8-41E9-AC25-85C5296F9DC5}"/>
              </a:ext>
            </a:extLst>
          </p:cNvPr>
          <p:cNvCxnSpPr>
            <a:cxnSpLocks/>
          </p:cNvCxnSpPr>
          <p:nvPr/>
        </p:nvCxnSpPr>
        <p:spPr>
          <a:xfrm flipV="1">
            <a:off x="2875022" y="3102373"/>
            <a:ext cx="111821" cy="939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Forme libre 58">
            <a:extLst>
              <a:ext uri="{FF2B5EF4-FFF2-40B4-BE49-F238E27FC236}">
                <a16:creationId xmlns:a16="http://schemas.microsoft.com/office/drawing/2014/main" id="{1A98151E-B8AC-46DB-A342-8EBF523346AA}"/>
              </a:ext>
            </a:extLst>
          </p:cNvPr>
          <p:cNvSpPr/>
          <p:nvPr/>
        </p:nvSpPr>
        <p:spPr>
          <a:xfrm flipH="1">
            <a:off x="8948837" y="4693270"/>
            <a:ext cx="1171925" cy="466637"/>
          </a:xfrm>
          <a:custGeom>
            <a:avLst/>
            <a:gdLst>
              <a:gd name="connsiteX0" fmla="*/ 0 w 1248247"/>
              <a:gd name="connsiteY0" fmla="*/ 0 h 896518"/>
              <a:gd name="connsiteX1" fmla="*/ 1248247 w 1248247"/>
              <a:gd name="connsiteY1" fmla="*/ 0 h 896518"/>
              <a:gd name="connsiteX2" fmla="*/ 1248247 w 1248247"/>
              <a:gd name="connsiteY2" fmla="*/ 896518 h 896518"/>
              <a:gd name="connsiteX3" fmla="*/ 0 w 1248247"/>
              <a:gd name="connsiteY3" fmla="*/ 896518 h 896518"/>
              <a:gd name="connsiteX4" fmla="*/ 0 w 1248247"/>
              <a:gd name="connsiteY4" fmla="*/ 0 h 89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47" h="896518">
                <a:moveTo>
                  <a:pt x="0" y="0"/>
                </a:moveTo>
                <a:lnTo>
                  <a:pt x="1248247" y="0"/>
                </a:lnTo>
                <a:lnTo>
                  <a:pt x="1248247" y="896518"/>
                </a:lnTo>
                <a:lnTo>
                  <a:pt x="0" y="89651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t" anchorCtr="0">
            <a:noAutofit/>
          </a:bodyPr>
          <a:lstStyle/>
          <a:p>
            <a:pPr algn="ctr" defTabSz="533387">
              <a:spcBef>
                <a:spcPct val="0"/>
              </a:spcBef>
            </a:pPr>
            <a:r>
              <a:rPr lang="fr-FR" sz="1200" b="1" dirty="0">
                <a:solidFill>
                  <a:srgbClr val="FF0000"/>
                </a:solidFill>
              </a:rPr>
              <a:t>Fin </a:t>
            </a:r>
          </a:p>
          <a:p>
            <a:pPr algn="ctr" defTabSz="533387">
              <a:spcBef>
                <a:spcPct val="0"/>
              </a:spcBef>
            </a:pPr>
            <a:r>
              <a:rPr lang="fr-FR" sz="1200" b="1" dirty="0">
                <a:solidFill>
                  <a:srgbClr val="FF0000"/>
                </a:solidFill>
              </a:rPr>
              <a:t>de la phase</a:t>
            </a:r>
          </a:p>
        </p:txBody>
      </p:sp>
      <p:cxnSp>
        <p:nvCxnSpPr>
          <p:cNvPr id="184" name="Connecteur droit avec flèche 183">
            <a:extLst>
              <a:ext uri="{FF2B5EF4-FFF2-40B4-BE49-F238E27FC236}">
                <a16:creationId xmlns:a16="http://schemas.microsoft.com/office/drawing/2014/main" id="{5EC73376-5C16-4270-9458-87134DFC1B26}"/>
              </a:ext>
            </a:extLst>
          </p:cNvPr>
          <p:cNvCxnSpPr>
            <a:cxnSpLocks/>
          </p:cNvCxnSpPr>
          <p:nvPr/>
        </p:nvCxnSpPr>
        <p:spPr>
          <a:xfrm>
            <a:off x="9557435" y="3970273"/>
            <a:ext cx="907" cy="70736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5" name="Image 184">
            <a:extLst>
              <a:ext uri="{FF2B5EF4-FFF2-40B4-BE49-F238E27FC236}">
                <a16:creationId xmlns:a16="http://schemas.microsoft.com/office/drawing/2014/main" id="{6F2B5E23-0DB2-4D0C-BEA4-061FE2A28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561" y="2302605"/>
            <a:ext cx="1159847" cy="698476"/>
          </a:xfrm>
          <a:prstGeom prst="rect">
            <a:avLst/>
          </a:prstGeom>
        </p:spPr>
      </p:pic>
      <p:pic>
        <p:nvPicPr>
          <p:cNvPr id="186" name="Image 185">
            <a:extLst>
              <a:ext uri="{FF2B5EF4-FFF2-40B4-BE49-F238E27FC236}">
                <a16:creationId xmlns:a16="http://schemas.microsoft.com/office/drawing/2014/main" id="{E159359D-8C78-4946-A6FF-A15331EF5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9692" y="3497888"/>
            <a:ext cx="1116458" cy="664050"/>
          </a:xfrm>
          <a:prstGeom prst="rect">
            <a:avLst/>
          </a:prstGeom>
        </p:spPr>
      </p:pic>
      <p:pic>
        <p:nvPicPr>
          <p:cNvPr id="187" name="Picture 2" descr="reunion publique -ecoute -echange - L'Atelier des Possibles">
            <a:extLst>
              <a:ext uri="{FF2B5EF4-FFF2-40B4-BE49-F238E27FC236}">
                <a16:creationId xmlns:a16="http://schemas.microsoft.com/office/drawing/2014/main" id="{7E5FB029-1591-4ECC-89E3-A60B74632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539" y="2356026"/>
            <a:ext cx="1285147" cy="56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8" name="Connecteur droit 187">
            <a:extLst>
              <a:ext uri="{FF2B5EF4-FFF2-40B4-BE49-F238E27FC236}">
                <a16:creationId xmlns:a16="http://schemas.microsoft.com/office/drawing/2014/main" id="{53B70D2A-A6C8-4184-A507-A194AEACFF6A}"/>
              </a:ext>
            </a:extLst>
          </p:cNvPr>
          <p:cNvCxnSpPr/>
          <p:nvPr/>
        </p:nvCxnSpPr>
        <p:spPr>
          <a:xfrm>
            <a:off x="11498119" y="3199393"/>
            <a:ext cx="0" cy="442492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onnecteur droit 188">
            <a:extLst>
              <a:ext uri="{FF2B5EF4-FFF2-40B4-BE49-F238E27FC236}">
                <a16:creationId xmlns:a16="http://schemas.microsoft.com/office/drawing/2014/main" id="{49ED0EE0-35F0-4F43-92AF-7D9A3E3A7373}"/>
              </a:ext>
            </a:extLst>
          </p:cNvPr>
          <p:cNvCxnSpPr/>
          <p:nvPr/>
        </p:nvCxnSpPr>
        <p:spPr>
          <a:xfrm>
            <a:off x="10108397" y="3213217"/>
            <a:ext cx="0" cy="442492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Rectangle 189">
            <a:extLst>
              <a:ext uri="{FF2B5EF4-FFF2-40B4-BE49-F238E27FC236}">
                <a16:creationId xmlns:a16="http://schemas.microsoft.com/office/drawing/2014/main" id="{0AF813E2-4046-468F-99DE-536915C554C7}"/>
              </a:ext>
            </a:extLst>
          </p:cNvPr>
          <p:cNvSpPr/>
          <p:nvPr/>
        </p:nvSpPr>
        <p:spPr>
          <a:xfrm>
            <a:off x="1673308" y="2511556"/>
            <a:ext cx="917309" cy="409766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Possible demande de complément(s)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4B949FC1-4B26-41F6-AA19-2882C78B882E}"/>
              </a:ext>
            </a:extLst>
          </p:cNvPr>
          <p:cNvSpPr/>
          <p:nvPr/>
        </p:nvSpPr>
        <p:spPr>
          <a:xfrm>
            <a:off x="5699693" y="4363861"/>
            <a:ext cx="1116458" cy="409766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Possible demande d’informations complémentaires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4C17C395-AF51-4288-936C-B4965C58FFD9}"/>
              </a:ext>
            </a:extLst>
          </p:cNvPr>
          <p:cNvSpPr/>
          <p:nvPr/>
        </p:nvSpPr>
        <p:spPr>
          <a:xfrm>
            <a:off x="5701330" y="3503638"/>
            <a:ext cx="1114819" cy="653914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773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BAF4C7-AF9D-44C0-82CE-2743955A1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Sources d’information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932635-8251-429A-AD12-9B2EB7F39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3748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1EB5-DDCF-4C34-B6D7-FC5E8DF64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18729FB6-29C8-4745-96ED-E653344461B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23837" y="720737"/>
            <a:ext cx="9996487" cy="333375"/>
          </a:xfrm>
        </p:spPr>
        <p:txBody>
          <a:bodyPr/>
          <a:lstStyle/>
          <a:p>
            <a:r>
              <a:rPr lang="fr-FR" dirty="0"/>
              <a:t>Cas général : Consultation parallélisée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1011256-18FE-4362-B270-7A1599ADD772}"/>
              </a:ext>
            </a:extLst>
          </p:cNvPr>
          <p:cNvSpPr/>
          <p:nvPr/>
        </p:nvSpPr>
        <p:spPr>
          <a:xfrm>
            <a:off x="1715556" y="183219"/>
            <a:ext cx="9776789" cy="593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Procédure AENV  (post loi industrie verte)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AA339C1-5D77-49E0-82AC-80E4F9EB8C33}"/>
              </a:ext>
            </a:extLst>
          </p:cNvPr>
          <p:cNvSpPr/>
          <p:nvPr/>
        </p:nvSpPr>
        <p:spPr>
          <a:xfrm>
            <a:off x="2842787" y="1659540"/>
            <a:ext cx="8577538" cy="460496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19050">
            <a:solidFill>
              <a:srgbClr val="8086F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24DDA9CE-8310-447A-ABC0-FDE17AEA8DD3}"/>
              </a:ext>
            </a:extLst>
          </p:cNvPr>
          <p:cNvSpPr txBox="1"/>
          <p:nvPr/>
        </p:nvSpPr>
        <p:spPr>
          <a:xfrm>
            <a:off x="9441104" y="1774619"/>
            <a:ext cx="1328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3 semaines</a:t>
            </a:r>
          </a:p>
        </p:txBody>
      </p:sp>
      <p:sp>
        <p:nvSpPr>
          <p:cNvPr id="73" name="Forme libre 65">
            <a:extLst>
              <a:ext uri="{FF2B5EF4-FFF2-40B4-BE49-F238E27FC236}">
                <a16:creationId xmlns:a16="http://schemas.microsoft.com/office/drawing/2014/main" id="{BA499C3C-F41F-4438-8499-E80E49A78164}"/>
              </a:ext>
            </a:extLst>
          </p:cNvPr>
          <p:cNvSpPr/>
          <p:nvPr/>
        </p:nvSpPr>
        <p:spPr>
          <a:xfrm flipH="1">
            <a:off x="4274131" y="3946014"/>
            <a:ext cx="1699237" cy="633855"/>
          </a:xfrm>
          <a:custGeom>
            <a:avLst/>
            <a:gdLst>
              <a:gd name="connsiteX0" fmla="*/ 0 w 1248247"/>
              <a:gd name="connsiteY0" fmla="*/ 0 h 896518"/>
              <a:gd name="connsiteX1" fmla="*/ 1248247 w 1248247"/>
              <a:gd name="connsiteY1" fmla="*/ 0 h 896518"/>
              <a:gd name="connsiteX2" fmla="*/ 1248247 w 1248247"/>
              <a:gd name="connsiteY2" fmla="*/ 896518 h 896518"/>
              <a:gd name="connsiteX3" fmla="*/ 0 w 1248247"/>
              <a:gd name="connsiteY3" fmla="*/ 896518 h 896518"/>
              <a:gd name="connsiteX4" fmla="*/ 0 w 1248247"/>
              <a:gd name="connsiteY4" fmla="*/ 0 h 89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47" h="896518">
                <a:moveTo>
                  <a:pt x="0" y="0"/>
                </a:moveTo>
                <a:lnTo>
                  <a:pt x="1248247" y="0"/>
                </a:lnTo>
                <a:lnTo>
                  <a:pt x="1248247" y="896518"/>
                </a:lnTo>
                <a:lnTo>
                  <a:pt x="0" y="89651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t" anchorCtr="0">
            <a:noAutofit/>
          </a:bodyPr>
          <a:lstStyle/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dirty="0">
                <a:solidFill>
                  <a:srgbClr val="FF0000"/>
                </a:solidFill>
              </a:rPr>
              <a:t>Délai max. pour réunion d’ouverture</a:t>
            </a:r>
          </a:p>
        </p:txBody>
      </p:sp>
      <p:sp>
        <p:nvSpPr>
          <p:cNvPr id="74" name="Forme libre 86">
            <a:extLst>
              <a:ext uri="{FF2B5EF4-FFF2-40B4-BE49-F238E27FC236}">
                <a16:creationId xmlns:a16="http://schemas.microsoft.com/office/drawing/2014/main" id="{9026CB85-CCD1-48CF-BDC0-FB0668CEFD09}"/>
              </a:ext>
            </a:extLst>
          </p:cNvPr>
          <p:cNvSpPr/>
          <p:nvPr/>
        </p:nvSpPr>
        <p:spPr>
          <a:xfrm flipH="1">
            <a:off x="9515526" y="2270554"/>
            <a:ext cx="1253692" cy="795070"/>
          </a:xfrm>
          <a:custGeom>
            <a:avLst/>
            <a:gdLst>
              <a:gd name="connsiteX0" fmla="*/ 0 w 1248247"/>
              <a:gd name="connsiteY0" fmla="*/ 0 h 896518"/>
              <a:gd name="connsiteX1" fmla="*/ 1248247 w 1248247"/>
              <a:gd name="connsiteY1" fmla="*/ 0 h 896518"/>
              <a:gd name="connsiteX2" fmla="*/ 1248247 w 1248247"/>
              <a:gd name="connsiteY2" fmla="*/ 896518 h 896518"/>
              <a:gd name="connsiteX3" fmla="*/ 0 w 1248247"/>
              <a:gd name="connsiteY3" fmla="*/ 896518 h 896518"/>
              <a:gd name="connsiteX4" fmla="*/ 0 w 1248247"/>
              <a:gd name="connsiteY4" fmla="*/ 0 h 89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47" h="896518">
                <a:moveTo>
                  <a:pt x="0" y="0"/>
                </a:moveTo>
                <a:lnTo>
                  <a:pt x="1248247" y="0"/>
                </a:lnTo>
                <a:lnTo>
                  <a:pt x="1248247" y="896518"/>
                </a:lnTo>
                <a:lnTo>
                  <a:pt x="0" y="89651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t" anchorCtr="0">
            <a:noAutofit/>
          </a:bodyPr>
          <a:lstStyle/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dirty="0">
                <a:solidFill>
                  <a:srgbClr val="FF0000"/>
                </a:solidFill>
              </a:rPr>
              <a:t>Délai max. pour rendre le rapport et les conclusions motivées</a:t>
            </a:r>
          </a:p>
        </p:txBody>
      </p:sp>
      <p:sp>
        <p:nvSpPr>
          <p:cNvPr id="75" name="Forme libre 90">
            <a:extLst>
              <a:ext uri="{FF2B5EF4-FFF2-40B4-BE49-F238E27FC236}">
                <a16:creationId xmlns:a16="http://schemas.microsoft.com/office/drawing/2014/main" id="{4596C80C-C1A9-4905-A96E-AB3EDD194D0C}"/>
              </a:ext>
            </a:extLst>
          </p:cNvPr>
          <p:cNvSpPr/>
          <p:nvPr/>
        </p:nvSpPr>
        <p:spPr>
          <a:xfrm flipH="1">
            <a:off x="2562176" y="1644960"/>
            <a:ext cx="5114496" cy="544879"/>
          </a:xfrm>
          <a:custGeom>
            <a:avLst/>
            <a:gdLst>
              <a:gd name="connsiteX0" fmla="*/ 0 w 1248247"/>
              <a:gd name="connsiteY0" fmla="*/ 0 h 896518"/>
              <a:gd name="connsiteX1" fmla="*/ 1248247 w 1248247"/>
              <a:gd name="connsiteY1" fmla="*/ 0 h 896518"/>
              <a:gd name="connsiteX2" fmla="*/ 1248247 w 1248247"/>
              <a:gd name="connsiteY2" fmla="*/ 896518 h 896518"/>
              <a:gd name="connsiteX3" fmla="*/ 0 w 1248247"/>
              <a:gd name="connsiteY3" fmla="*/ 896518 h 896518"/>
              <a:gd name="connsiteX4" fmla="*/ 0 w 1248247"/>
              <a:gd name="connsiteY4" fmla="*/ 0 h 89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47" h="896518">
                <a:moveTo>
                  <a:pt x="0" y="0"/>
                </a:moveTo>
                <a:lnTo>
                  <a:pt x="1248247" y="0"/>
                </a:lnTo>
                <a:lnTo>
                  <a:pt x="1248247" y="896518"/>
                </a:lnTo>
                <a:lnTo>
                  <a:pt x="0" y="89651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t" anchorCtr="0">
            <a:noAutofit/>
          </a:bodyPr>
          <a:lstStyle/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b="1" dirty="0">
                <a:solidFill>
                  <a:srgbClr val="FF0000"/>
                </a:solidFill>
              </a:rPr>
              <a:t>Saisine des entités (dont l’autorité environnementale si EE)</a:t>
            </a:r>
          </a:p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b="1" dirty="0">
                <a:solidFill>
                  <a:srgbClr val="FF0000"/>
                </a:solidFill>
              </a:rPr>
              <a:t>pour les avis requis règlementairement</a:t>
            </a:r>
          </a:p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b="1" dirty="0">
                <a:solidFill>
                  <a:srgbClr val="FF0000"/>
                </a:solidFill>
              </a:rPr>
              <a:t>+ collectivités territoriales</a:t>
            </a:r>
          </a:p>
        </p:txBody>
      </p:sp>
      <p:sp>
        <p:nvSpPr>
          <p:cNvPr id="76" name="Forme libre 107">
            <a:extLst>
              <a:ext uri="{FF2B5EF4-FFF2-40B4-BE49-F238E27FC236}">
                <a16:creationId xmlns:a16="http://schemas.microsoft.com/office/drawing/2014/main" id="{3E9464E9-D971-445F-96C1-E474EC529FC7}"/>
              </a:ext>
            </a:extLst>
          </p:cNvPr>
          <p:cNvSpPr/>
          <p:nvPr/>
        </p:nvSpPr>
        <p:spPr>
          <a:xfrm flipH="1">
            <a:off x="2798843" y="3868808"/>
            <a:ext cx="1178596" cy="428296"/>
          </a:xfrm>
          <a:custGeom>
            <a:avLst/>
            <a:gdLst>
              <a:gd name="connsiteX0" fmla="*/ 0 w 1248247"/>
              <a:gd name="connsiteY0" fmla="*/ 0 h 896518"/>
              <a:gd name="connsiteX1" fmla="*/ 1248247 w 1248247"/>
              <a:gd name="connsiteY1" fmla="*/ 0 h 896518"/>
              <a:gd name="connsiteX2" fmla="*/ 1248247 w 1248247"/>
              <a:gd name="connsiteY2" fmla="*/ 896518 h 896518"/>
              <a:gd name="connsiteX3" fmla="*/ 0 w 1248247"/>
              <a:gd name="connsiteY3" fmla="*/ 896518 h 896518"/>
              <a:gd name="connsiteX4" fmla="*/ 0 w 1248247"/>
              <a:gd name="connsiteY4" fmla="*/ 0 h 89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47" h="896518">
                <a:moveTo>
                  <a:pt x="0" y="0"/>
                </a:moveTo>
                <a:lnTo>
                  <a:pt x="1248247" y="0"/>
                </a:lnTo>
                <a:lnTo>
                  <a:pt x="1248247" y="896518"/>
                </a:lnTo>
                <a:lnTo>
                  <a:pt x="0" y="89651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t" anchorCtr="0">
            <a:noAutofit/>
          </a:bodyPr>
          <a:lstStyle/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b="1" dirty="0">
                <a:solidFill>
                  <a:srgbClr val="FF0000"/>
                </a:solidFill>
              </a:rPr>
              <a:t>Avis de consultation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B6BA0170-055A-4068-BE3F-072020EE3318}"/>
              </a:ext>
            </a:extLst>
          </p:cNvPr>
          <p:cNvSpPr txBox="1"/>
          <p:nvPr/>
        </p:nvSpPr>
        <p:spPr>
          <a:xfrm>
            <a:off x="3127380" y="2644974"/>
            <a:ext cx="1187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0000"/>
                </a:solidFill>
              </a:rPr>
              <a:t>2 semaines</a:t>
            </a:r>
          </a:p>
        </p:txBody>
      </p:sp>
      <p:sp>
        <p:nvSpPr>
          <p:cNvPr id="78" name="Forme libre 8">
            <a:extLst>
              <a:ext uri="{FF2B5EF4-FFF2-40B4-BE49-F238E27FC236}">
                <a16:creationId xmlns:a16="http://schemas.microsoft.com/office/drawing/2014/main" id="{FAED59AB-DF7F-4759-842B-DCA7FE316752}"/>
              </a:ext>
            </a:extLst>
          </p:cNvPr>
          <p:cNvSpPr/>
          <p:nvPr/>
        </p:nvSpPr>
        <p:spPr>
          <a:xfrm>
            <a:off x="9807158" y="5367985"/>
            <a:ext cx="1707757" cy="896517"/>
          </a:xfrm>
          <a:custGeom>
            <a:avLst/>
            <a:gdLst>
              <a:gd name="connsiteX0" fmla="*/ 0 w 1501641"/>
              <a:gd name="connsiteY0" fmla="*/ 0 h 896518"/>
              <a:gd name="connsiteX1" fmla="*/ 1501641 w 1501641"/>
              <a:gd name="connsiteY1" fmla="*/ 0 h 896518"/>
              <a:gd name="connsiteX2" fmla="*/ 1501641 w 1501641"/>
              <a:gd name="connsiteY2" fmla="*/ 896518 h 896518"/>
              <a:gd name="connsiteX3" fmla="*/ 0 w 1501641"/>
              <a:gd name="connsiteY3" fmla="*/ 896518 h 896518"/>
              <a:gd name="connsiteX4" fmla="*/ 0 w 1501641"/>
              <a:gd name="connsiteY4" fmla="*/ 0 h 89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1641" h="896518">
                <a:moveTo>
                  <a:pt x="0" y="0"/>
                </a:moveTo>
                <a:lnTo>
                  <a:pt x="1501641" y="0"/>
                </a:lnTo>
                <a:lnTo>
                  <a:pt x="1501641" y="896518"/>
                </a:lnTo>
                <a:lnTo>
                  <a:pt x="0" y="8965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b="1" dirty="0">
                <a:solidFill>
                  <a:srgbClr val="FF0000"/>
                </a:solidFill>
              </a:rPr>
              <a:t>Possible </a:t>
            </a:r>
          </a:p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b="1" dirty="0">
                <a:solidFill>
                  <a:srgbClr val="FF0000"/>
                </a:solidFill>
              </a:rPr>
              <a:t>AP de rejet </a:t>
            </a:r>
          </a:p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b="1" dirty="0">
                <a:solidFill>
                  <a:srgbClr val="FF0000"/>
                </a:solidFill>
              </a:rPr>
              <a:t>durant cette phase</a:t>
            </a:r>
          </a:p>
        </p:txBody>
      </p:sp>
      <p:pic>
        <p:nvPicPr>
          <p:cNvPr id="79" name="Image 78">
            <a:extLst>
              <a:ext uri="{FF2B5EF4-FFF2-40B4-BE49-F238E27FC236}">
                <a16:creationId xmlns:a16="http://schemas.microsoft.com/office/drawing/2014/main" id="{0D46BC91-F498-42B2-B179-1902763CCA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3560" y="4993728"/>
            <a:ext cx="678511" cy="450276"/>
          </a:xfrm>
          <a:prstGeom prst="rect">
            <a:avLst/>
          </a:prstGeom>
        </p:spPr>
      </p:pic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2C3A0A8A-0818-4EBC-A431-E2125D06E620}"/>
              </a:ext>
            </a:extLst>
          </p:cNvPr>
          <p:cNvCxnSpPr>
            <a:cxnSpLocks/>
          </p:cNvCxnSpPr>
          <p:nvPr/>
        </p:nvCxnSpPr>
        <p:spPr>
          <a:xfrm>
            <a:off x="9440338" y="2156040"/>
            <a:ext cx="1404068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EA95414B-1654-49DD-8075-BF4A3FAE8479}"/>
              </a:ext>
            </a:extLst>
          </p:cNvPr>
          <p:cNvSpPr/>
          <p:nvPr/>
        </p:nvSpPr>
        <p:spPr>
          <a:xfrm>
            <a:off x="2879577" y="3190267"/>
            <a:ext cx="8540747" cy="673360"/>
          </a:xfrm>
          <a:prstGeom prst="rect">
            <a:avLst/>
          </a:prstGeom>
          <a:solidFill>
            <a:srgbClr val="9EA8F4"/>
          </a:solidFill>
          <a:ln>
            <a:solidFill>
              <a:srgbClr val="8086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75A2DB67-DAE6-405F-ADFC-0D2C089CAEE3}"/>
              </a:ext>
            </a:extLst>
          </p:cNvPr>
          <p:cNvSpPr/>
          <p:nvPr/>
        </p:nvSpPr>
        <p:spPr>
          <a:xfrm>
            <a:off x="3199106" y="3454196"/>
            <a:ext cx="224129" cy="2241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81FAE398-8B5D-49BC-89DA-08A74D985C7A}"/>
              </a:ext>
            </a:extLst>
          </p:cNvPr>
          <p:cNvCxnSpPr>
            <a:cxnSpLocks/>
          </p:cNvCxnSpPr>
          <p:nvPr/>
        </p:nvCxnSpPr>
        <p:spPr>
          <a:xfrm flipV="1">
            <a:off x="4198050" y="2753883"/>
            <a:ext cx="5114498" cy="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ZoneTexte 83">
            <a:extLst>
              <a:ext uri="{FF2B5EF4-FFF2-40B4-BE49-F238E27FC236}">
                <a16:creationId xmlns:a16="http://schemas.microsoft.com/office/drawing/2014/main" id="{82428500-68CA-4CCC-A185-F3173ABCC8CA}"/>
              </a:ext>
            </a:extLst>
          </p:cNvPr>
          <p:cNvSpPr txBox="1"/>
          <p:nvPr/>
        </p:nvSpPr>
        <p:spPr>
          <a:xfrm>
            <a:off x="5871811" y="2448337"/>
            <a:ext cx="144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3 mois</a:t>
            </a:r>
          </a:p>
        </p:txBody>
      </p:sp>
      <p:sp>
        <p:nvSpPr>
          <p:cNvPr id="85" name="Forme libre 58">
            <a:extLst>
              <a:ext uri="{FF2B5EF4-FFF2-40B4-BE49-F238E27FC236}">
                <a16:creationId xmlns:a16="http://schemas.microsoft.com/office/drawing/2014/main" id="{3E8A07F7-0878-4A53-A582-DA2EEAD68D9E}"/>
              </a:ext>
            </a:extLst>
          </p:cNvPr>
          <p:cNvSpPr/>
          <p:nvPr/>
        </p:nvSpPr>
        <p:spPr>
          <a:xfrm flipH="1">
            <a:off x="8600080" y="4405430"/>
            <a:ext cx="1853302" cy="466637"/>
          </a:xfrm>
          <a:custGeom>
            <a:avLst/>
            <a:gdLst>
              <a:gd name="connsiteX0" fmla="*/ 0 w 1248247"/>
              <a:gd name="connsiteY0" fmla="*/ 0 h 896518"/>
              <a:gd name="connsiteX1" fmla="*/ 1248247 w 1248247"/>
              <a:gd name="connsiteY1" fmla="*/ 0 h 896518"/>
              <a:gd name="connsiteX2" fmla="*/ 1248247 w 1248247"/>
              <a:gd name="connsiteY2" fmla="*/ 896518 h 896518"/>
              <a:gd name="connsiteX3" fmla="*/ 0 w 1248247"/>
              <a:gd name="connsiteY3" fmla="*/ 896518 h 896518"/>
              <a:gd name="connsiteX4" fmla="*/ 0 w 1248247"/>
              <a:gd name="connsiteY4" fmla="*/ 0 h 89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47" h="896518">
                <a:moveTo>
                  <a:pt x="0" y="0"/>
                </a:moveTo>
                <a:lnTo>
                  <a:pt x="1248247" y="0"/>
                </a:lnTo>
                <a:lnTo>
                  <a:pt x="1248247" y="896518"/>
                </a:lnTo>
                <a:lnTo>
                  <a:pt x="0" y="89651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t" anchorCtr="0">
            <a:noAutofit/>
          </a:bodyPr>
          <a:lstStyle/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b="1" dirty="0">
                <a:solidFill>
                  <a:srgbClr val="FF0000"/>
                </a:solidFill>
              </a:rPr>
              <a:t>Fin de la consultation du public</a:t>
            </a:r>
          </a:p>
        </p:txBody>
      </p:sp>
      <p:sp>
        <p:nvSpPr>
          <p:cNvPr id="86" name="Forme libre 91">
            <a:extLst>
              <a:ext uri="{FF2B5EF4-FFF2-40B4-BE49-F238E27FC236}">
                <a16:creationId xmlns:a16="http://schemas.microsoft.com/office/drawing/2014/main" id="{21FB4CD6-8ADF-4FCF-BECA-15340B770DE4}"/>
              </a:ext>
            </a:extLst>
          </p:cNvPr>
          <p:cNvSpPr/>
          <p:nvPr/>
        </p:nvSpPr>
        <p:spPr>
          <a:xfrm flipH="1">
            <a:off x="3317686" y="4390298"/>
            <a:ext cx="1962206" cy="466637"/>
          </a:xfrm>
          <a:custGeom>
            <a:avLst/>
            <a:gdLst>
              <a:gd name="connsiteX0" fmla="*/ 0 w 1248247"/>
              <a:gd name="connsiteY0" fmla="*/ 0 h 896518"/>
              <a:gd name="connsiteX1" fmla="*/ 1248247 w 1248247"/>
              <a:gd name="connsiteY1" fmla="*/ 0 h 896518"/>
              <a:gd name="connsiteX2" fmla="*/ 1248247 w 1248247"/>
              <a:gd name="connsiteY2" fmla="*/ 896518 h 896518"/>
              <a:gd name="connsiteX3" fmla="*/ 0 w 1248247"/>
              <a:gd name="connsiteY3" fmla="*/ 896518 h 896518"/>
              <a:gd name="connsiteX4" fmla="*/ 0 w 1248247"/>
              <a:gd name="connsiteY4" fmla="*/ 0 h 89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47" h="896518">
                <a:moveTo>
                  <a:pt x="0" y="0"/>
                </a:moveTo>
                <a:lnTo>
                  <a:pt x="1248247" y="0"/>
                </a:lnTo>
                <a:lnTo>
                  <a:pt x="1248247" y="896518"/>
                </a:lnTo>
                <a:lnTo>
                  <a:pt x="0" y="89651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t" anchorCtr="0">
            <a:noAutofit/>
          </a:bodyPr>
          <a:lstStyle/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b="1" dirty="0">
                <a:solidFill>
                  <a:srgbClr val="FF0000"/>
                </a:solidFill>
              </a:rPr>
              <a:t>Début de la consultation du public</a:t>
            </a:r>
          </a:p>
        </p:txBody>
      </p:sp>
      <p:sp>
        <p:nvSpPr>
          <p:cNvPr id="87" name="Accolade fermante 86">
            <a:extLst>
              <a:ext uri="{FF2B5EF4-FFF2-40B4-BE49-F238E27FC236}">
                <a16:creationId xmlns:a16="http://schemas.microsoft.com/office/drawing/2014/main" id="{99D0DCB3-F4B9-49F9-8569-FEED87EF19D0}"/>
              </a:ext>
            </a:extLst>
          </p:cNvPr>
          <p:cNvSpPr/>
          <p:nvPr/>
        </p:nvSpPr>
        <p:spPr>
          <a:xfrm rot="5400000">
            <a:off x="6809938" y="2426397"/>
            <a:ext cx="207639" cy="5106981"/>
          </a:xfrm>
          <a:prstGeom prst="rightBrace">
            <a:avLst>
              <a:gd name="adj1" fmla="val 117866"/>
              <a:gd name="adj2" fmla="val 45709"/>
            </a:avLst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96E8E39C-1C29-4A38-B894-FD58CE3BF0BC}"/>
              </a:ext>
            </a:extLst>
          </p:cNvPr>
          <p:cNvCxnSpPr>
            <a:cxnSpLocks/>
          </p:cNvCxnSpPr>
          <p:nvPr/>
        </p:nvCxnSpPr>
        <p:spPr>
          <a:xfrm>
            <a:off x="4178134" y="2833287"/>
            <a:ext cx="0" cy="522478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llipse 88">
            <a:extLst>
              <a:ext uri="{FF2B5EF4-FFF2-40B4-BE49-F238E27FC236}">
                <a16:creationId xmlns:a16="http://schemas.microsoft.com/office/drawing/2014/main" id="{02D9C034-BED2-4EEC-924F-8709C03DE7D7}"/>
              </a:ext>
            </a:extLst>
          </p:cNvPr>
          <p:cNvSpPr/>
          <p:nvPr/>
        </p:nvSpPr>
        <p:spPr>
          <a:xfrm>
            <a:off x="9285116" y="3472588"/>
            <a:ext cx="224129" cy="2241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44EE26F3-E627-49A4-BF0C-D076F8501A73}"/>
              </a:ext>
            </a:extLst>
          </p:cNvPr>
          <p:cNvCxnSpPr>
            <a:cxnSpLocks/>
          </p:cNvCxnSpPr>
          <p:nvPr/>
        </p:nvCxnSpPr>
        <p:spPr>
          <a:xfrm>
            <a:off x="9390517" y="3762060"/>
            <a:ext cx="0" cy="624708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4401AF2D-1635-4059-AF49-3BE1A5751EF4}"/>
              </a:ext>
            </a:extLst>
          </p:cNvPr>
          <p:cNvSpPr/>
          <p:nvPr/>
        </p:nvSpPr>
        <p:spPr>
          <a:xfrm>
            <a:off x="4069280" y="3465807"/>
            <a:ext cx="224129" cy="2241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B4F64D66-986A-4FD1-AD52-E095ED247F0C}"/>
              </a:ext>
            </a:extLst>
          </p:cNvPr>
          <p:cNvCxnSpPr>
            <a:cxnSpLocks/>
          </p:cNvCxnSpPr>
          <p:nvPr/>
        </p:nvCxnSpPr>
        <p:spPr>
          <a:xfrm>
            <a:off x="9384614" y="2221160"/>
            <a:ext cx="0" cy="113460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C8A39178-31EC-4FCF-839E-0F1978E482D2}"/>
              </a:ext>
            </a:extLst>
          </p:cNvPr>
          <p:cNvCxnSpPr>
            <a:cxnSpLocks/>
          </p:cNvCxnSpPr>
          <p:nvPr/>
        </p:nvCxnSpPr>
        <p:spPr>
          <a:xfrm>
            <a:off x="4178134" y="3762060"/>
            <a:ext cx="0" cy="624708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F6B0B4A4-5632-46E8-885E-D954D3124AC8}"/>
              </a:ext>
            </a:extLst>
          </p:cNvPr>
          <p:cNvSpPr/>
          <p:nvPr/>
        </p:nvSpPr>
        <p:spPr>
          <a:xfrm>
            <a:off x="4966780" y="3440141"/>
            <a:ext cx="224129" cy="2241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CB266898-5F0A-4A30-B22C-BBFB33E9FABB}"/>
              </a:ext>
            </a:extLst>
          </p:cNvPr>
          <p:cNvCxnSpPr>
            <a:cxnSpLocks/>
          </p:cNvCxnSpPr>
          <p:nvPr/>
        </p:nvCxnSpPr>
        <p:spPr>
          <a:xfrm>
            <a:off x="3311170" y="2917465"/>
            <a:ext cx="0" cy="522478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DE331B0D-8FDA-4FAB-A269-67BE41FBC2B0}"/>
              </a:ext>
            </a:extLst>
          </p:cNvPr>
          <p:cNvCxnSpPr>
            <a:cxnSpLocks/>
          </p:cNvCxnSpPr>
          <p:nvPr/>
        </p:nvCxnSpPr>
        <p:spPr>
          <a:xfrm>
            <a:off x="4314829" y="3318658"/>
            <a:ext cx="639056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ZoneTexte 96">
            <a:extLst>
              <a:ext uri="{FF2B5EF4-FFF2-40B4-BE49-F238E27FC236}">
                <a16:creationId xmlns:a16="http://schemas.microsoft.com/office/drawing/2014/main" id="{21A87935-46DA-4333-A58F-2A4F7030B1F1}"/>
              </a:ext>
            </a:extLst>
          </p:cNvPr>
          <p:cNvSpPr txBox="1"/>
          <p:nvPr/>
        </p:nvSpPr>
        <p:spPr>
          <a:xfrm>
            <a:off x="4047154" y="2899706"/>
            <a:ext cx="1187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0000"/>
                </a:solidFill>
              </a:rPr>
              <a:t>2 semaines</a:t>
            </a:r>
          </a:p>
        </p:txBody>
      </p: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801125AC-3EC4-4E07-8C85-1B7760BFF4B0}"/>
              </a:ext>
            </a:extLst>
          </p:cNvPr>
          <p:cNvCxnSpPr>
            <a:cxnSpLocks/>
          </p:cNvCxnSpPr>
          <p:nvPr/>
        </p:nvCxnSpPr>
        <p:spPr>
          <a:xfrm>
            <a:off x="5078844" y="3702847"/>
            <a:ext cx="0" cy="250769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3EBC101A-98EF-49DD-9B26-626A5EAA729A}"/>
              </a:ext>
            </a:extLst>
          </p:cNvPr>
          <p:cNvCxnSpPr>
            <a:cxnSpLocks/>
          </p:cNvCxnSpPr>
          <p:nvPr/>
        </p:nvCxnSpPr>
        <p:spPr>
          <a:xfrm>
            <a:off x="5069700" y="3126994"/>
            <a:ext cx="0" cy="250769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Ellipse 99">
            <a:extLst>
              <a:ext uri="{FF2B5EF4-FFF2-40B4-BE49-F238E27FC236}">
                <a16:creationId xmlns:a16="http://schemas.microsoft.com/office/drawing/2014/main" id="{D897EEE0-609A-4E2F-B239-1190BFE4809E}"/>
              </a:ext>
            </a:extLst>
          </p:cNvPr>
          <p:cNvSpPr/>
          <p:nvPr/>
        </p:nvSpPr>
        <p:spPr>
          <a:xfrm>
            <a:off x="8354726" y="3477193"/>
            <a:ext cx="224129" cy="2241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01" name="Forme libre 65">
            <a:extLst>
              <a:ext uri="{FF2B5EF4-FFF2-40B4-BE49-F238E27FC236}">
                <a16:creationId xmlns:a16="http://schemas.microsoft.com/office/drawing/2014/main" id="{962F5874-E4A8-4334-B889-C81D13F5C4E5}"/>
              </a:ext>
            </a:extLst>
          </p:cNvPr>
          <p:cNvSpPr/>
          <p:nvPr/>
        </p:nvSpPr>
        <p:spPr>
          <a:xfrm flipH="1">
            <a:off x="7506868" y="4007888"/>
            <a:ext cx="1699237" cy="633855"/>
          </a:xfrm>
          <a:custGeom>
            <a:avLst/>
            <a:gdLst>
              <a:gd name="connsiteX0" fmla="*/ 0 w 1248247"/>
              <a:gd name="connsiteY0" fmla="*/ 0 h 896518"/>
              <a:gd name="connsiteX1" fmla="*/ 1248247 w 1248247"/>
              <a:gd name="connsiteY1" fmla="*/ 0 h 896518"/>
              <a:gd name="connsiteX2" fmla="*/ 1248247 w 1248247"/>
              <a:gd name="connsiteY2" fmla="*/ 896518 h 896518"/>
              <a:gd name="connsiteX3" fmla="*/ 0 w 1248247"/>
              <a:gd name="connsiteY3" fmla="*/ 896518 h 896518"/>
              <a:gd name="connsiteX4" fmla="*/ 0 w 1248247"/>
              <a:gd name="connsiteY4" fmla="*/ 0 h 89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47" h="896518">
                <a:moveTo>
                  <a:pt x="0" y="0"/>
                </a:moveTo>
                <a:lnTo>
                  <a:pt x="1248247" y="0"/>
                </a:lnTo>
                <a:lnTo>
                  <a:pt x="1248247" y="896518"/>
                </a:lnTo>
                <a:lnTo>
                  <a:pt x="0" y="89651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t" anchorCtr="0">
            <a:noAutofit/>
          </a:bodyPr>
          <a:lstStyle/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dirty="0">
                <a:solidFill>
                  <a:srgbClr val="FF0000"/>
                </a:solidFill>
              </a:rPr>
              <a:t>Délai max. pour réunion de clôture</a:t>
            </a:r>
          </a:p>
        </p:txBody>
      </p: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F1271A16-83B5-485E-B038-C183C675A888}"/>
              </a:ext>
            </a:extLst>
          </p:cNvPr>
          <p:cNvCxnSpPr>
            <a:cxnSpLocks/>
          </p:cNvCxnSpPr>
          <p:nvPr/>
        </p:nvCxnSpPr>
        <p:spPr>
          <a:xfrm>
            <a:off x="3430224" y="2943555"/>
            <a:ext cx="639056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79A9D4B9-0DDC-40FC-B3B6-21C6F496D9C8}"/>
              </a:ext>
            </a:extLst>
          </p:cNvPr>
          <p:cNvCxnSpPr>
            <a:cxnSpLocks/>
          </p:cNvCxnSpPr>
          <p:nvPr/>
        </p:nvCxnSpPr>
        <p:spPr>
          <a:xfrm>
            <a:off x="8587622" y="3378007"/>
            <a:ext cx="639056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156D924A-9B99-4F32-903E-72B542B63957}"/>
              </a:ext>
            </a:extLst>
          </p:cNvPr>
          <p:cNvCxnSpPr>
            <a:cxnSpLocks/>
          </p:cNvCxnSpPr>
          <p:nvPr/>
        </p:nvCxnSpPr>
        <p:spPr>
          <a:xfrm>
            <a:off x="8457083" y="3151436"/>
            <a:ext cx="0" cy="250769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ZoneTexte 104">
            <a:extLst>
              <a:ext uri="{FF2B5EF4-FFF2-40B4-BE49-F238E27FC236}">
                <a16:creationId xmlns:a16="http://schemas.microsoft.com/office/drawing/2014/main" id="{4CA8D76C-60EC-42D4-AC3A-AA02D9F9E59A}"/>
              </a:ext>
            </a:extLst>
          </p:cNvPr>
          <p:cNvSpPr txBox="1"/>
          <p:nvPr/>
        </p:nvSpPr>
        <p:spPr>
          <a:xfrm>
            <a:off x="8309006" y="2873713"/>
            <a:ext cx="1187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0000"/>
                </a:solidFill>
              </a:rPr>
              <a:t>2 semaines</a:t>
            </a:r>
          </a:p>
        </p:txBody>
      </p: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id="{0813C647-D229-4D3B-BAD2-391D4050E548}"/>
              </a:ext>
            </a:extLst>
          </p:cNvPr>
          <p:cNvCxnSpPr>
            <a:cxnSpLocks/>
          </p:cNvCxnSpPr>
          <p:nvPr/>
        </p:nvCxnSpPr>
        <p:spPr>
          <a:xfrm>
            <a:off x="8457459" y="3780432"/>
            <a:ext cx="0" cy="250769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13C67C97-07C5-4B87-9098-0EE5F60BA6EB}"/>
              </a:ext>
            </a:extLst>
          </p:cNvPr>
          <p:cNvCxnSpPr>
            <a:cxnSpLocks/>
          </p:cNvCxnSpPr>
          <p:nvPr/>
        </p:nvCxnSpPr>
        <p:spPr>
          <a:xfrm>
            <a:off x="2879578" y="1524518"/>
            <a:ext cx="8540746" cy="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Espace réservé du contenu 52">
            <a:extLst>
              <a:ext uri="{FF2B5EF4-FFF2-40B4-BE49-F238E27FC236}">
                <a16:creationId xmlns:a16="http://schemas.microsoft.com/office/drawing/2014/main" id="{1ED35018-D417-4592-8A13-96ECB0CEEDCB}"/>
              </a:ext>
            </a:extLst>
          </p:cNvPr>
          <p:cNvSpPr txBox="1">
            <a:spLocks/>
          </p:cNvSpPr>
          <p:nvPr/>
        </p:nvSpPr>
        <p:spPr>
          <a:xfrm>
            <a:off x="1716088" y="804863"/>
            <a:ext cx="9996487" cy="333375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5992" indent="-95998" algn="l" defTabSz="121917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  <a:defRPr sz="1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6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980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3972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09" name="Rectangle : coins arrondis 108">
            <a:extLst>
              <a:ext uri="{FF2B5EF4-FFF2-40B4-BE49-F238E27FC236}">
                <a16:creationId xmlns:a16="http://schemas.microsoft.com/office/drawing/2014/main" id="{AF0209F6-5F23-444C-8476-E13CCC9E296C}"/>
              </a:ext>
            </a:extLst>
          </p:cNvPr>
          <p:cNvSpPr/>
          <p:nvPr/>
        </p:nvSpPr>
        <p:spPr>
          <a:xfrm>
            <a:off x="606967" y="1626502"/>
            <a:ext cx="2072216" cy="998640"/>
          </a:xfrm>
          <a:prstGeom prst="roundRect">
            <a:avLst/>
          </a:prstGeom>
          <a:solidFill>
            <a:srgbClr val="9EA8F4"/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Consultation "administrative" </a:t>
            </a:r>
          </a:p>
          <a:p>
            <a:pPr algn="ctr"/>
            <a:r>
              <a:rPr lang="fr-FR" sz="1200" b="1" dirty="0">
                <a:solidFill>
                  <a:schemeClr val="tx1"/>
                </a:solidFill>
              </a:rPr>
              <a:t>(services « contributeurs »)</a:t>
            </a:r>
          </a:p>
        </p:txBody>
      </p:sp>
      <p:sp>
        <p:nvSpPr>
          <p:cNvPr id="110" name="Rectangle : coins arrondis 109">
            <a:extLst>
              <a:ext uri="{FF2B5EF4-FFF2-40B4-BE49-F238E27FC236}">
                <a16:creationId xmlns:a16="http://schemas.microsoft.com/office/drawing/2014/main" id="{F6032705-5F4C-45B6-841D-9D0D16AC0F31}"/>
              </a:ext>
            </a:extLst>
          </p:cNvPr>
          <p:cNvSpPr/>
          <p:nvPr/>
        </p:nvSpPr>
        <p:spPr>
          <a:xfrm>
            <a:off x="611796" y="2785020"/>
            <a:ext cx="2072216" cy="999293"/>
          </a:xfrm>
          <a:prstGeom prst="roundRect">
            <a:avLst/>
          </a:prstGeom>
          <a:solidFill>
            <a:srgbClr val="9EA8F4"/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Consultation services – organismes – instances (= entités) dont l’avis est requis règlementairement</a:t>
            </a:r>
          </a:p>
        </p:txBody>
      </p:sp>
      <p:sp>
        <p:nvSpPr>
          <p:cNvPr id="111" name="Rectangle : coins arrondis 110">
            <a:extLst>
              <a:ext uri="{FF2B5EF4-FFF2-40B4-BE49-F238E27FC236}">
                <a16:creationId xmlns:a16="http://schemas.microsoft.com/office/drawing/2014/main" id="{00B30E04-FF4A-49E1-8AE7-85FF83F33842}"/>
              </a:ext>
            </a:extLst>
          </p:cNvPr>
          <p:cNvSpPr/>
          <p:nvPr/>
        </p:nvSpPr>
        <p:spPr>
          <a:xfrm>
            <a:off x="606967" y="3993670"/>
            <a:ext cx="2072216" cy="958224"/>
          </a:xfrm>
          <a:prstGeom prst="roundRect">
            <a:avLst/>
          </a:prstGeom>
          <a:solidFill>
            <a:srgbClr val="9EA8F4"/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Consultation </a:t>
            </a:r>
          </a:p>
          <a:p>
            <a:pPr algn="ctr"/>
            <a:r>
              <a:rPr lang="fr-FR" sz="1200" b="1" dirty="0">
                <a:solidFill>
                  <a:schemeClr val="tx1"/>
                </a:solidFill>
              </a:rPr>
              <a:t>des collectivités territoriales concernées</a:t>
            </a:r>
          </a:p>
        </p:txBody>
      </p:sp>
      <p:sp>
        <p:nvSpPr>
          <p:cNvPr id="112" name="Rectangle : coins arrondis 111">
            <a:extLst>
              <a:ext uri="{FF2B5EF4-FFF2-40B4-BE49-F238E27FC236}">
                <a16:creationId xmlns:a16="http://schemas.microsoft.com/office/drawing/2014/main" id="{20F34D7F-42D1-4C7A-B7C5-D684B554351C}"/>
              </a:ext>
            </a:extLst>
          </p:cNvPr>
          <p:cNvSpPr/>
          <p:nvPr/>
        </p:nvSpPr>
        <p:spPr>
          <a:xfrm>
            <a:off x="606967" y="5121938"/>
            <a:ext cx="2072216" cy="958224"/>
          </a:xfrm>
          <a:prstGeom prst="roundRect">
            <a:avLst/>
          </a:prstGeom>
          <a:solidFill>
            <a:srgbClr val="9EA8F4"/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Consultation </a:t>
            </a:r>
          </a:p>
          <a:p>
            <a:pPr algn="ctr"/>
            <a:r>
              <a:rPr lang="fr-FR" sz="1200" b="1" dirty="0">
                <a:solidFill>
                  <a:schemeClr val="tx1"/>
                </a:solidFill>
              </a:rPr>
              <a:t>du public</a:t>
            </a:r>
          </a:p>
          <a:p>
            <a:pPr algn="ctr"/>
            <a:r>
              <a:rPr lang="fr-FR" sz="1200" b="1" dirty="0">
                <a:solidFill>
                  <a:schemeClr val="tx1"/>
                </a:solidFill>
              </a:rPr>
              <a:t>parallélisée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BE8F3A07-D405-4ED2-BC72-FAEA74740B8B}"/>
              </a:ext>
            </a:extLst>
          </p:cNvPr>
          <p:cNvSpPr txBox="1"/>
          <p:nvPr/>
        </p:nvSpPr>
        <p:spPr>
          <a:xfrm>
            <a:off x="939034" y="1222563"/>
            <a:ext cx="1509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4 consultations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7D2FAF01-85DE-40FB-8CAA-5D26C173FE5D}"/>
              </a:ext>
            </a:extLst>
          </p:cNvPr>
          <p:cNvSpPr/>
          <p:nvPr/>
        </p:nvSpPr>
        <p:spPr>
          <a:xfrm>
            <a:off x="529729" y="3094960"/>
            <a:ext cx="276744" cy="333375"/>
          </a:xfrm>
          <a:prstGeom prst="ellipse">
            <a:avLst/>
          </a:prstGeom>
          <a:solidFill>
            <a:srgbClr val="002060"/>
          </a:solidFill>
          <a:ln w="19050">
            <a:solidFill>
              <a:srgbClr val="8086F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808FF66C-1844-48C9-9578-A3E316A957AD}"/>
              </a:ext>
            </a:extLst>
          </p:cNvPr>
          <p:cNvSpPr/>
          <p:nvPr/>
        </p:nvSpPr>
        <p:spPr>
          <a:xfrm>
            <a:off x="538873" y="1962665"/>
            <a:ext cx="276744" cy="333375"/>
          </a:xfrm>
          <a:prstGeom prst="ellipse">
            <a:avLst/>
          </a:prstGeom>
          <a:solidFill>
            <a:srgbClr val="002060"/>
          </a:solidFill>
          <a:ln w="19050">
            <a:solidFill>
              <a:srgbClr val="8086F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5037CA22-373A-4AE7-AF5C-2BBB645199F9}"/>
              </a:ext>
            </a:extLst>
          </p:cNvPr>
          <p:cNvSpPr/>
          <p:nvPr/>
        </p:nvSpPr>
        <p:spPr>
          <a:xfrm>
            <a:off x="512003" y="4241513"/>
            <a:ext cx="276744" cy="333375"/>
          </a:xfrm>
          <a:prstGeom prst="ellipse">
            <a:avLst/>
          </a:prstGeom>
          <a:solidFill>
            <a:srgbClr val="002060"/>
          </a:solidFill>
          <a:ln w="19050">
            <a:solidFill>
              <a:srgbClr val="8086F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5DCE2EE4-6F66-4BAA-95C6-1C6D2EE358A4}"/>
              </a:ext>
            </a:extLst>
          </p:cNvPr>
          <p:cNvSpPr/>
          <p:nvPr/>
        </p:nvSpPr>
        <p:spPr>
          <a:xfrm>
            <a:off x="492198" y="5412892"/>
            <a:ext cx="276744" cy="333375"/>
          </a:xfrm>
          <a:prstGeom prst="ellipse">
            <a:avLst/>
          </a:prstGeom>
          <a:solidFill>
            <a:srgbClr val="002060"/>
          </a:solidFill>
          <a:ln w="19050">
            <a:solidFill>
              <a:srgbClr val="8086F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4A5F65B9-3546-47B8-9169-19663CD98328}"/>
              </a:ext>
            </a:extLst>
          </p:cNvPr>
          <p:cNvSpPr txBox="1"/>
          <p:nvPr/>
        </p:nvSpPr>
        <p:spPr>
          <a:xfrm>
            <a:off x="5409315" y="1166582"/>
            <a:ext cx="36224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Phase d’examen et de consultation</a:t>
            </a:r>
          </a:p>
        </p:txBody>
      </p:sp>
      <p:sp>
        <p:nvSpPr>
          <p:cNvPr id="119" name="Forme libre 46">
            <a:extLst>
              <a:ext uri="{FF2B5EF4-FFF2-40B4-BE49-F238E27FC236}">
                <a16:creationId xmlns:a16="http://schemas.microsoft.com/office/drawing/2014/main" id="{2BA15BAC-73F4-45E1-9500-AE44BD2E8C78}"/>
              </a:ext>
            </a:extLst>
          </p:cNvPr>
          <p:cNvSpPr/>
          <p:nvPr/>
        </p:nvSpPr>
        <p:spPr>
          <a:xfrm flipH="1">
            <a:off x="3014524" y="5146709"/>
            <a:ext cx="6851500" cy="1079710"/>
          </a:xfrm>
          <a:custGeom>
            <a:avLst/>
            <a:gdLst>
              <a:gd name="connsiteX0" fmla="*/ 0 w 1248247"/>
              <a:gd name="connsiteY0" fmla="*/ 0 h 896518"/>
              <a:gd name="connsiteX1" fmla="*/ 1248247 w 1248247"/>
              <a:gd name="connsiteY1" fmla="*/ 0 h 896518"/>
              <a:gd name="connsiteX2" fmla="*/ 1248247 w 1248247"/>
              <a:gd name="connsiteY2" fmla="*/ 896518 h 896518"/>
              <a:gd name="connsiteX3" fmla="*/ 0 w 1248247"/>
              <a:gd name="connsiteY3" fmla="*/ 896518 h 896518"/>
              <a:gd name="connsiteX4" fmla="*/ 0 w 1248247"/>
              <a:gd name="connsiteY4" fmla="*/ 0 h 89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47" h="896518">
                <a:moveTo>
                  <a:pt x="0" y="0"/>
                </a:moveTo>
                <a:lnTo>
                  <a:pt x="1248247" y="0"/>
                </a:lnTo>
                <a:lnTo>
                  <a:pt x="1248247" y="896518"/>
                </a:lnTo>
                <a:lnTo>
                  <a:pt x="0" y="89651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t" anchorCtr="0">
            <a:noAutofit/>
          </a:bodyPr>
          <a:lstStyle/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100" b="1" u="sng" dirty="0">
                <a:solidFill>
                  <a:schemeClr val="tx1"/>
                </a:solidFill>
              </a:rPr>
              <a:t>Versement sur le site Internet de la consultation</a:t>
            </a:r>
            <a:r>
              <a:rPr lang="fr-FR" sz="1100" b="1" dirty="0">
                <a:solidFill>
                  <a:schemeClr val="tx1"/>
                </a:solidFill>
              </a:rPr>
              <a:t> :  </a:t>
            </a:r>
          </a:p>
          <a:p>
            <a:pPr marL="171450" indent="-171450" algn="just" defTabSz="533387">
              <a:spcBef>
                <a:spcPct val="0"/>
              </a:spcBef>
              <a:buFont typeface="Wingdings" panose="05000000000000000000" pitchFamily="2" charset="2"/>
              <a:buChar char="þ"/>
            </a:pPr>
            <a:r>
              <a:rPr lang="fr-FR" sz="1000" b="1" dirty="0">
                <a:solidFill>
                  <a:schemeClr val="tx1"/>
                </a:solidFill>
              </a:rPr>
              <a:t>des avis des services / organismes / instances = entités </a:t>
            </a:r>
            <a:r>
              <a:rPr lang="fr-FR" sz="1000" dirty="0">
                <a:solidFill>
                  <a:schemeClr val="tx1"/>
                </a:solidFill>
              </a:rPr>
              <a:t>(dont l’autorité environnementale si concernée) dans les cas où l’avis est requis réglementairement</a:t>
            </a:r>
          </a:p>
          <a:p>
            <a:pPr marL="171450" indent="-171450" algn="just" defTabSz="533387">
              <a:spcBef>
                <a:spcPct val="0"/>
              </a:spcBef>
              <a:buFont typeface="Wingdings" panose="05000000000000000000" pitchFamily="2" charset="2"/>
              <a:buChar char="þ"/>
            </a:pPr>
            <a:r>
              <a:rPr lang="fr-FR" sz="1000" b="1" dirty="0">
                <a:solidFill>
                  <a:schemeClr val="tx1"/>
                </a:solidFill>
              </a:rPr>
              <a:t>des collectivités territoriales (dont les conseils municipaux) concernées</a:t>
            </a:r>
          </a:p>
          <a:p>
            <a:pPr marL="171450" indent="-171450" algn="just" defTabSz="533387">
              <a:spcBef>
                <a:spcPct val="0"/>
              </a:spcBef>
              <a:buFont typeface="Wingdings" panose="05000000000000000000" pitchFamily="2" charset="2"/>
              <a:buChar char="þ"/>
            </a:pPr>
            <a:r>
              <a:rPr lang="fr-FR" sz="1000" b="1" dirty="0">
                <a:solidFill>
                  <a:schemeClr val="tx1"/>
                </a:solidFill>
              </a:rPr>
              <a:t>des observations / propositions du public</a:t>
            </a:r>
          </a:p>
          <a:p>
            <a:pPr marL="171450" indent="-171450" algn="just" defTabSz="533387">
              <a:spcBef>
                <a:spcPct val="0"/>
              </a:spcBef>
              <a:buFont typeface="Wingdings" panose="05000000000000000000" pitchFamily="2" charset="2"/>
              <a:buChar char="þ"/>
            </a:pPr>
            <a:r>
              <a:rPr lang="fr-FR" sz="1000" b="1" dirty="0">
                <a:solidFill>
                  <a:schemeClr val="tx1"/>
                </a:solidFill>
              </a:rPr>
              <a:t>des réponses du pétitionnaire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20" name="Flèche : bas 119">
            <a:extLst>
              <a:ext uri="{FF2B5EF4-FFF2-40B4-BE49-F238E27FC236}">
                <a16:creationId xmlns:a16="http://schemas.microsoft.com/office/drawing/2014/main" id="{D58001B4-B5BA-4B27-85D1-170ABD5F34BF}"/>
              </a:ext>
            </a:extLst>
          </p:cNvPr>
          <p:cNvSpPr/>
          <p:nvPr/>
        </p:nvSpPr>
        <p:spPr>
          <a:xfrm>
            <a:off x="2932889" y="1949946"/>
            <a:ext cx="144089" cy="102158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1" name="Image 120">
            <a:extLst>
              <a:ext uri="{FF2B5EF4-FFF2-40B4-BE49-F238E27FC236}">
                <a16:creationId xmlns:a16="http://schemas.microsoft.com/office/drawing/2014/main" id="{9D514F3E-EB6C-4465-83E7-52702E813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878" y="4328855"/>
            <a:ext cx="500068" cy="57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8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  <p:bldP spid="112" grpId="0" animBg="1"/>
      <p:bldP spid="113" grpId="0"/>
      <p:bldP spid="114" grpId="0" animBg="1"/>
      <p:bldP spid="115" grpId="0" animBg="1"/>
      <p:bldP spid="116" grpId="0" animBg="1"/>
      <p:bldP spid="1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3BF555-90D0-4624-9D7A-111F9EC2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DC5A8FA-D589-4BD2-A473-88DC505A0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E3A72E-B79E-4517-B3A7-7BA21D880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316" y="6355366"/>
            <a:ext cx="7872000" cy="480000"/>
          </a:xfrm>
        </p:spPr>
        <p:txBody>
          <a:bodyPr/>
          <a:lstStyle/>
          <a:p>
            <a:r>
              <a:rPr lang="fr-FR" dirty="0"/>
              <a:t>Formation – Commissaires enquêteurs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073A04-1C98-47A9-B2DF-6255E998A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AEF96EAF-A279-43A0-8318-29BF8A114F6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Cas général : Consultation parallélisée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702C19CA-CCB1-4AA0-807F-6DC29CF26ECD}"/>
              </a:ext>
            </a:extLst>
          </p:cNvPr>
          <p:cNvSpPr txBox="1">
            <a:spLocks/>
          </p:cNvSpPr>
          <p:nvPr/>
        </p:nvSpPr>
        <p:spPr bwMode="gray">
          <a:xfrm>
            <a:off x="8352000" y="6378000"/>
            <a:ext cx="180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9" name="Espace réservé du contenu 52">
            <a:extLst>
              <a:ext uri="{FF2B5EF4-FFF2-40B4-BE49-F238E27FC236}">
                <a16:creationId xmlns:a16="http://schemas.microsoft.com/office/drawing/2014/main" id="{0D863BFA-D5A0-41AC-81E3-AA8D1743A5C2}"/>
              </a:ext>
            </a:extLst>
          </p:cNvPr>
          <p:cNvSpPr txBox="1">
            <a:spLocks/>
          </p:cNvSpPr>
          <p:nvPr/>
        </p:nvSpPr>
        <p:spPr>
          <a:xfrm>
            <a:off x="1716088" y="804863"/>
            <a:ext cx="9996487" cy="333375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5992" indent="-95998" algn="l" defTabSz="121917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  <a:defRPr sz="1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6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980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3972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665D83A-451E-46C4-A644-520B3462D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459" y="764760"/>
            <a:ext cx="828675" cy="888476"/>
          </a:xfrm>
          <a:prstGeom prst="rect">
            <a:avLst/>
          </a:prstGeom>
        </p:spPr>
      </p:pic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F74B894B-A6A9-4A49-9D66-38DFE4668436}"/>
              </a:ext>
            </a:extLst>
          </p:cNvPr>
          <p:cNvSpPr txBox="1">
            <a:spLocks/>
          </p:cNvSpPr>
          <p:nvPr/>
        </p:nvSpPr>
        <p:spPr>
          <a:xfrm>
            <a:off x="324734" y="1556622"/>
            <a:ext cx="6553648" cy="333376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5992" indent="-95998" algn="l" defTabSz="121917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  <a:defRPr sz="1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6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980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3972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b="1" dirty="0"/>
              <a:t>Rôle pivot du commissaire enquêteur [CE] (ou commission d’enquête)</a:t>
            </a:r>
          </a:p>
          <a:p>
            <a:pPr marL="621742" lvl="1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þ"/>
            </a:pPr>
            <a:r>
              <a:rPr lang="fr-FR" dirty="0"/>
              <a:t>Nommé dès la réception de la demande AENV</a:t>
            </a:r>
          </a:p>
          <a:p>
            <a:pPr marL="621742" lvl="1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þ"/>
            </a:pPr>
            <a:r>
              <a:rPr lang="fr-FR" dirty="0"/>
              <a:t>Echange et relation avec le pétitionnaire </a:t>
            </a:r>
          </a:p>
        </p:txBody>
      </p:sp>
      <p:pic>
        <p:nvPicPr>
          <p:cNvPr id="15" name="Picture 2" descr="Je suis commissaire enquêteur - Tribunal administratif de  Châlons-en-Champagne">
            <a:extLst>
              <a:ext uri="{FF2B5EF4-FFF2-40B4-BE49-F238E27FC236}">
                <a16:creationId xmlns:a16="http://schemas.microsoft.com/office/drawing/2014/main" id="{2726EEC4-7A30-45A2-A9E3-60DE1080F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22" y="1483802"/>
            <a:ext cx="1581150" cy="105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0EDD2E65-BD31-4E13-8CAB-F154A007711F}"/>
              </a:ext>
            </a:extLst>
          </p:cNvPr>
          <p:cNvSpPr txBox="1">
            <a:spLocks/>
          </p:cNvSpPr>
          <p:nvPr/>
        </p:nvSpPr>
        <p:spPr>
          <a:xfrm>
            <a:off x="324734" y="2558405"/>
            <a:ext cx="6859591" cy="333376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5992" indent="-95998" algn="l" defTabSz="121917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  <a:defRPr sz="1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6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980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3972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b="1" dirty="0"/>
              <a:t>2 réunions importantes : sous pilotage du CE avec appui du pétitionnaire  </a:t>
            </a:r>
          </a:p>
        </p:txBody>
      </p:sp>
      <p:sp>
        <p:nvSpPr>
          <p:cNvPr id="17" name="Forme libre 65">
            <a:extLst>
              <a:ext uri="{FF2B5EF4-FFF2-40B4-BE49-F238E27FC236}">
                <a16:creationId xmlns:a16="http://schemas.microsoft.com/office/drawing/2014/main" id="{7FC853F6-11E9-414A-BBFE-9ED06474B896}"/>
              </a:ext>
            </a:extLst>
          </p:cNvPr>
          <p:cNvSpPr/>
          <p:nvPr/>
        </p:nvSpPr>
        <p:spPr>
          <a:xfrm flipH="1">
            <a:off x="797924" y="3090690"/>
            <a:ext cx="1318897" cy="633855"/>
          </a:xfrm>
          <a:custGeom>
            <a:avLst/>
            <a:gdLst>
              <a:gd name="connsiteX0" fmla="*/ 0 w 1248247"/>
              <a:gd name="connsiteY0" fmla="*/ 0 h 896518"/>
              <a:gd name="connsiteX1" fmla="*/ 1248247 w 1248247"/>
              <a:gd name="connsiteY1" fmla="*/ 0 h 896518"/>
              <a:gd name="connsiteX2" fmla="*/ 1248247 w 1248247"/>
              <a:gd name="connsiteY2" fmla="*/ 896518 h 896518"/>
              <a:gd name="connsiteX3" fmla="*/ 0 w 1248247"/>
              <a:gd name="connsiteY3" fmla="*/ 896518 h 896518"/>
              <a:gd name="connsiteX4" fmla="*/ 0 w 1248247"/>
              <a:gd name="connsiteY4" fmla="*/ 0 h 89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47" h="896518">
                <a:moveTo>
                  <a:pt x="0" y="0"/>
                </a:moveTo>
                <a:lnTo>
                  <a:pt x="1248247" y="0"/>
                </a:lnTo>
                <a:lnTo>
                  <a:pt x="1248247" y="896518"/>
                </a:lnTo>
                <a:lnTo>
                  <a:pt x="0" y="89651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t" anchorCtr="0">
            <a:noAutofit/>
          </a:bodyPr>
          <a:lstStyle/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b="1" dirty="0">
                <a:solidFill>
                  <a:srgbClr val="00B050"/>
                </a:solidFill>
              </a:rPr>
              <a:t>Réunion d’ouverture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240D87C-DB5F-4892-B8A1-80D881FF7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83" y="3036362"/>
            <a:ext cx="679328" cy="623052"/>
          </a:xfrm>
          <a:prstGeom prst="rect">
            <a:avLst/>
          </a:prstGeom>
        </p:spPr>
      </p:pic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D90F6974-79E7-4277-9220-A2749B0ED519}"/>
              </a:ext>
            </a:extLst>
          </p:cNvPr>
          <p:cNvSpPr txBox="1">
            <a:spLocks/>
          </p:cNvSpPr>
          <p:nvPr/>
        </p:nvSpPr>
        <p:spPr>
          <a:xfrm>
            <a:off x="1919370" y="3230992"/>
            <a:ext cx="9917786" cy="333376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5992" indent="-95998" algn="l" defTabSz="121917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  <a:defRPr sz="1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6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980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3972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þ"/>
            </a:pPr>
            <a:r>
              <a:rPr lang="fr-FR" sz="1300" b="1" dirty="0"/>
              <a:t>Dans les 15 premiers jours à compter du début de la consultation publique – date précisée dans l’avis de consultation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EAA36DA-461A-46D9-B448-A88FDBCD2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17533">
            <a:off x="11655590" y="2862905"/>
            <a:ext cx="471091" cy="541253"/>
          </a:xfrm>
          <a:prstGeom prst="rect">
            <a:avLst/>
          </a:prstGeom>
        </p:spPr>
      </p:pic>
      <p:sp>
        <p:nvSpPr>
          <p:cNvPr id="21" name="Forme libre 65">
            <a:extLst>
              <a:ext uri="{FF2B5EF4-FFF2-40B4-BE49-F238E27FC236}">
                <a16:creationId xmlns:a16="http://schemas.microsoft.com/office/drawing/2014/main" id="{D4B10B3F-6E66-4BE1-B737-F120D8C1058E}"/>
              </a:ext>
            </a:extLst>
          </p:cNvPr>
          <p:cNvSpPr/>
          <p:nvPr/>
        </p:nvSpPr>
        <p:spPr>
          <a:xfrm flipH="1">
            <a:off x="817803" y="3899199"/>
            <a:ext cx="1318897" cy="633855"/>
          </a:xfrm>
          <a:custGeom>
            <a:avLst/>
            <a:gdLst>
              <a:gd name="connsiteX0" fmla="*/ 0 w 1248247"/>
              <a:gd name="connsiteY0" fmla="*/ 0 h 896518"/>
              <a:gd name="connsiteX1" fmla="*/ 1248247 w 1248247"/>
              <a:gd name="connsiteY1" fmla="*/ 0 h 896518"/>
              <a:gd name="connsiteX2" fmla="*/ 1248247 w 1248247"/>
              <a:gd name="connsiteY2" fmla="*/ 896518 h 896518"/>
              <a:gd name="connsiteX3" fmla="*/ 0 w 1248247"/>
              <a:gd name="connsiteY3" fmla="*/ 896518 h 896518"/>
              <a:gd name="connsiteX4" fmla="*/ 0 w 1248247"/>
              <a:gd name="connsiteY4" fmla="*/ 0 h 89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47" h="896518">
                <a:moveTo>
                  <a:pt x="0" y="0"/>
                </a:moveTo>
                <a:lnTo>
                  <a:pt x="1248247" y="0"/>
                </a:lnTo>
                <a:lnTo>
                  <a:pt x="1248247" y="896518"/>
                </a:lnTo>
                <a:lnTo>
                  <a:pt x="0" y="89651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t" anchorCtr="0">
            <a:noAutofit/>
          </a:bodyPr>
          <a:lstStyle/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200" dirty="0">
                <a:solidFill>
                  <a:srgbClr val="FF0000"/>
                </a:solidFill>
              </a:rPr>
              <a:t>Réunion de clôture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6B6FCB5-DB40-4B48-88E5-F006D63DC1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022" y="3782729"/>
            <a:ext cx="768588" cy="643369"/>
          </a:xfrm>
          <a:prstGeom prst="rect">
            <a:avLst/>
          </a:prstGeom>
        </p:spPr>
      </p:pic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id="{0779EEB7-B64C-4818-B9B0-D6D18FE42FD4}"/>
              </a:ext>
            </a:extLst>
          </p:cNvPr>
          <p:cNvSpPr txBox="1">
            <a:spLocks/>
          </p:cNvSpPr>
          <p:nvPr/>
        </p:nvSpPr>
        <p:spPr>
          <a:xfrm>
            <a:off x="1919370" y="3943807"/>
            <a:ext cx="9798246" cy="333376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5992" indent="-95998" algn="l" defTabSz="121917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  <a:defRPr sz="1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6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980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3972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þ"/>
            </a:pPr>
            <a:r>
              <a:rPr lang="fr-FR" sz="1300" b="1" dirty="0"/>
              <a:t>Dans les 15 derniers jours de la consultation – date de sa tenue rendue publique au moins 7 jours avant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47AEDE5-9A4A-4B6C-92F4-DA9BFBC32F06}"/>
              </a:ext>
            </a:extLst>
          </p:cNvPr>
          <p:cNvSpPr txBox="1"/>
          <p:nvPr/>
        </p:nvSpPr>
        <p:spPr>
          <a:xfrm>
            <a:off x="919610" y="5205734"/>
            <a:ext cx="1011255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600" b="1" dirty="0"/>
              <a:t>La</a:t>
            </a:r>
            <a:r>
              <a:rPr lang="fr-FR" sz="1600" dirty="0"/>
              <a:t> </a:t>
            </a:r>
            <a:r>
              <a:rPr lang="fr-FR" sz="1600" b="1" dirty="0"/>
              <a:t>présence des services « coordonnateur » et « contributeurs » n’est pas requise </a:t>
            </a:r>
          </a:p>
          <a:p>
            <a:pPr algn="ctr"/>
            <a:r>
              <a:rPr lang="fr-FR" sz="1600" dirty="0"/>
              <a:t>(Rôle du commissaire enquêteur : organisation et la tenue des réunions)</a:t>
            </a:r>
          </a:p>
        </p:txBody>
      </p:sp>
      <p:sp>
        <p:nvSpPr>
          <p:cNvPr id="25" name="Espace réservé du texte 10">
            <a:extLst>
              <a:ext uri="{FF2B5EF4-FFF2-40B4-BE49-F238E27FC236}">
                <a16:creationId xmlns:a16="http://schemas.microsoft.com/office/drawing/2014/main" id="{5FED4B41-F957-49A2-ADE7-4E62D9EAAF75}"/>
              </a:ext>
            </a:extLst>
          </p:cNvPr>
          <p:cNvSpPr txBox="1">
            <a:spLocks/>
          </p:cNvSpPr>
          <p:nvPr/>
        </p:nvSpPr>
        <p:spPr>
          <a:xfrm>
            <a:off x="327665" y="4577370"/>
            <a:ext cx="8531917" cy="333376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5992" indent="-95998" algn="l" defTabSz="121917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  <a:defRPr sz="1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6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980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3972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b="1" dirty="0"/>
              <a:t>Des permanences facultatives en présence du CE peuvent être organisées 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CD4C9085-7562-4E07-884B-9A85D1A73110}"/>
              </a:ext>
            </a:extLst>
          </p:cNvPr>
          <p:cNvSpPr/>
          <p:nvPr/>
        </p:nvSpPr>
        <p:spPr>
          <a:xfrm>
            <a:off x="1715556" y="183219"/>
            <a:ext cx="9776789" cy="593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Procédure AENV  (post loi industrie verte)</a:t>
            </a:r>
          </a:p>
        </p:txBody>
      </p:sp>
    </p:spTree>
    <p:extLst>
      <p:ext uri="{BB962C8B-B14F-4D97-AF65-F5344CB8AC3E}">
        <p14:creationId xmlns:p14="http://schemas.microsoft.com/office/powerpoint/2010/main" val="274400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1" grpId="0"/>
      <p:bldP spid="23" grpId="0"/>
      <p:bldP spid="24" grpId="0" animBg="1"/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D0218-7E25-436D-82BA-8C2CC979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8BCCBC6-B67E-496E-9F48-0608DC370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1BD8131-67AB-4ECD-AA17-0DA733B9B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26A335-6F83-4791-B4B4-3F236720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8B5ED130-D14D-44B4-95BE-CD174422269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Cas général : consultation parallélisée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E07EA61-5067-4948-81FE-3A699D41A7F8}"/>
              </a:ext>
            </a:extLst>
          </p:cNvPr>
          <p:cNvSpPr/>
          <p:nvPr/>
        </p:nvSpPr>
        <p:spPr>
          <a:xfrm>
            <a:off x="1715556" y="183219"/>
            <a:ext cx="9776789" cy="593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Procédure AENV  (post loi industrie verte)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1B8F59B-B2C1-45A5-90FA-0DFA9C416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19679">
            <a:off x="11076363" y="1512337"/>
            <a:ext cx="309562" cy="428118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43F5CED-E3B4-42AB-A7C3-8F311BC10401}"/>
              </a:ext>
            </a:extLst>
          </p:cNvPr>
          <p:cNvSpPr txBox="1">
            <a:spLocks/>
          </p:cNvSpPr>
          <p:nvPr/>
        </p:nvSpPr>
        <p:spPr>
          <a:xfrm>
            <a:off x="366066" y="1917824"/>
            <a:ext cx="7468047" cy="333376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5992" indent="-95998" algn="l" defTabSz="121917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  <a:defRPr sz="1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6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980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3972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b="1" dirty="0"/>
              <a:t>Mise à disposition par le commissaire enquêteur </a:t>
            </a:r>
          </a:p>
          <a:p>
            <a:pPr algn="just"/>
            <a:r>
              <a:rPr lang="fr-FR" b="1" dirty="0"/>
              <a:t>      pendant la phase d’examen et de consultation :</a:t>
            </a:r>
            <a:endParaRPr lang="fr-FR" dirty="0"/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F3AB119A-D83B-474F-9296-284127C604FC}"/>
              </a:ext>
            </a:extLst>
          </p:cNvPr>
          <p:cNvSpPr txBox="1">
            <a:spLocks/>
          </p:cNvSpPr>
          <p:nvPr/>
        </p:nvSpPr>
        <p:spPr>
          <a:xfrm>
            <a:off x="797691" y="2611611"/>
            <a:ext cx="7182297" cy="333376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5992" indent="-95998" algn="l" defTabSz="121917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  <a:defRPr sz="1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6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980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3972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þ"/>
            </a:pPr>
            <a:r>
              <a:rPr lang="fr-FR" dirty="0"/>
              <a:t>des éléments suivants sur le site Internet de la consultation </a:t>
            </a:r>
            <a:r>
              <a:rPr lang="fr-FR" b="1" dirty="0"/>
              <a:t>: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7C1C6E-59C2-42DD-B82C-7DAECAF3EF9B}"/>
              </a:ext>
            </a:extLst>
          </p:cNvPr>
          <p:cNvSpPr/>
          <p:nvPr/>
        </p:nvSpPr>
        <p:spPr>
          <a:xfrm>
            <a:off x="7355550" y="2119809"/>
            <a:ext cx="2556418" cy="66723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Site Internet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de la consultation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D5B3B28-2626-4756-AA20-18D999BB5F15}"/>
              </a:ext>
            </a:extLst>
          </p:cNvPr>
          <p:cNvSpPr txBox="1"/>
          <p:nvPr/>
        </p:nvSpPr>
        <p:spPr>
          <a:xfrm>
            <a:off x="1688396" y="3074565"/>
            <a:ext cx="9860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400" b="1" dirty="0"/>
              <a:t>les avis </a:t>
            </a:r>
            <a:r>
              <a:rPr lang="fr-FR" sz="1400" dirty="0"/>
              <a:t>(requis réglementairement) </a:t>
            </a:r>
            <a:r>
              <a:rPr lang="fr-FR" sz="1400" b="1" dirty="0"/>
              <a:t>des services / organismes / instances (= entités) </a:t>
            </a:r>
            <a:r>
              <a:rPr lang="fr-FR" sz="1400" dirty="0"/>
              <a:t>consultés (dont l’avis de l’autorité environnementale si le projet est soumis à évaluation environnementale)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5583A7E-6505-4260-8215-CEE381131477}"/>
              </a:ext>
            </a:extLst>
          </p:cNvPr>
          <p:cNvSpPr txBox="1"/>
          <p:nvPr/>
        </p:nvSpPr>
        <p:spPr>
          <a:xfrm>
            <a:off x="1688396" y="3587022"/>
            <a:ext cx="73827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/>
              <a:t>les avis des collectivités territoriales (dont les conseils municipaux) concernées</a:t>
            </a:r>
            <a:r>
              <a:rPr lang="fr-FR" sz="1400" dirty="0"/>
              <a:t>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22BDE2B-A26F-438C-93B5-690162C6C00E}"/>
              </a:ext>
            </a:extLst>
          </p:cNvPr>
          <p:cNvSpPr txBox="1"/>
          <p:nvPr/>
        </p:nvSpPr>
        <p:spPr>
          <a:xfrm>
            <a:off x="1688396" y="392673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/>
              <a:t>les observations et propositions du public</a:t>
            </a:r>
            <a:endParaRPr lang="fr-FR" sz="14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884C23-3BD2-4CC2-B218-9515161A4974}"/>
              </a:ext>
            </a:extLst>
          </p:cNvPr>
          <p:cNvSpPr txBox="1"/>
          <p:nvPr/>
        </p:nvSpPr>
        <p:spPr>
          <a:xfrm>
            <a:off x="1688395" y="4299253"/>
            <a:ext cx="99964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/>
              <a:t>les réponses du pétitionnaire aux observations du public, aux avis reçus et, le cas échéant, aux demandes d’informations complémentaires formulées par le service « coordonnateur »</a:t>
            </a:r>
            <a:endParaRPr lang="fr-FR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9BB20F-7DA2-4ECC-85B5-7982C2A73702}"/>
              </a:ext>
            </a:extLst>
          </p:cNvPr>
          <p:cNvSpPr/>
          <p:nvPr/>
        </p:nvSpPr>
        <p:spPr>
          <a:xfrm>
            <a:off x="1537655" y="3093761"/>
            <a:ext cx="150741" cy="165092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0" name="Espace réservé du texte 10">
            <a:extLst>
              <a:ext uri="{FF2B5EF4-FFF2-40B4-BE49-F238E27FC236}">
                <a16:creationId xmlns:a16="http://schemas.microsoft.com/office/drawing/2014/main" id="{5AADB849-0CCB-4D4F-9EC7-427CE8F8C2AB}"/>
              </a:ext>
            </a:extLst>
          </p:cNvPr>
          <p:cNvSpPr txBox="1">
            <a:spLocks/>
          </p:cNvSpPr>
          <p:nvPr/>
        </p:nvSpPr>
        <p:spPr>
          <a:xfrm>
            <a:off x="796415" y="5281198"/>
            <a:ext cx="11063625" cy="333376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5992" indent="-95998" algn="l" defTabSz="121917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  <a:defRPr sz="1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6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980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3972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þ"/>
            </a:pPr>
            <a:r>
              <a:rPr lang="fr-FR" b="1" dirty="0"/>
              <a:t>Ne sont pas mises en ligne les contributions des services « contributeurs » </a:t>
            </a:r>
            <a:r>
              <a:rPr lang="fr-FR" dirty="0"/>
              <a:t>(</a:t>
            </a:r>
            <a:r>
              <a:rPr lang="fr-FR" dirty="0" err="1"/>
              <a:t>co</a:t>
            </a:r>
            <a:r>
              <a:rPr lang="fr-FR" dirty="0"/>
              <a:t>-instructeurs + experts)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51C2FD4-A2A8-46A1-9C3F-B76AF722C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07" y="3517908"/>
            <a:ext cx="1312763" cy="75378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3709618-5B4B-49A6-AB0B-BA61B2D25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5506" y="1908997"/>
            <a:ext cx="1119187" cy="101343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113F02C4-C7FD-4B1F-8D8A-EADB65CB5255}"/>
              </a:ext>
            </a:extLst>
          </p:cNvPr>
          <p:cNvSpPr txBox="1"/>
          <p:nvPr/>
        </p:nvSpPr>
        <p:spPr>
          <a:xfrm>
            <a:off x="10373768" y="1962522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b="1" dirty="0"/>
              <a:t>Consultation</a:t>
            </a:r>
          </a:p>
          <a:p>
            <a:pPr algn="ctr"/>
            <a:r>
              <a:rPr lang="fr-FR" sz="800" b="1" dirty="0"/>
              <a:t> AENV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FC5D356-5C10-4E6E-8E2B-64F78DF20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7128" y="2273552"/>
            <a:ext cx="315939" cy="31420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25770DD-833E-46E0-9B16-28DABE0CD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2415" y="1431784"/>
            <a:ext cx="605364" cy="457502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E08F9486-CED3-4087-B2BF-845091523475}"/>
              </a:ext>
            </a:extLst>
          </p:cNvPr>
          <p:cNvSpPr txBox="1"/>
          <p:nvPr/>
        </p:nvSpPr>
        <p:spPr>
          <a:xfrm>
            <a:off x="11114939" y="1588577"/>
            <a:ext cx="1127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Site Internet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8929DE7A-6033-41DC-80D1-AD1B32E97C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09" y="4822473"/>
            <a:ext cx="1576387" cy="481320"/>
          </a:xfrm>
          <a:prstGeom prst="rect">
            <a:avLst/>
          </a:prstGeom>
        </p:spPr>
      </p:pic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id="{AB43ABE7-2EAC-4ACC-94E7-A905C4C93A70}"/>
              </a:ext>
            </a:extLst>
          </p:cNvPr>
          <p:cNvSpPr txBox="1">
            <a:spLocks/>
          </p:cNvSpPr>
          <p:nvPr/>
        </p:nvSpPr>
        <p:spPr>
          <a:xfrm>
            <a:off x="796415" y="5719761"/>
            <a:ext cx="10678609" cy="333376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5992" indent="-95998" algn="l" defTabSz="121917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  <a:defRPr sz="1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6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980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3972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þ"/>
            </a:pPr>
            <a:r>
              <a:rPr lang="fr-FR" b="1" dirty="0"/>
              <a:t>Les avis et les éventuelles réponses apportées par le pétitionnaire sont déposés par le commissaire enquêteur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379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 animBg="1"/>
      <p:bldP spid="20" grpId="0"/>
      <p:bldP spid="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E0AA28-F233-47ED-85AB-D0F669D7F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21C6EFD-73CC-46A3-BCF1-AEC695049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3D2AA2A-700D-4EC8-A52F-20CF93713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0A68F1-2A32-4DCD-8DE7-828FF582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0EAB868-4385-4BFF-811D-3D5EBB34396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Cas général : consultation </a:t>
            </a:r>
            <a:r>
              <a:rPr lang="fr-FR" dirty="0" err="1"/>
              <a:t>paraléllisée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251A53-B9A0-44F4-AECD-152FF99EF685}"/>
              </a:ext>
            </a:extLst>
          </p:cNvPr>
          <p:cNvSpPr txBox="1"/>
          <p:nvPr/>
        </p:nvSpPr>
        <p:spPr>
          <a:xfrm>
            <a:off x="198855" y="2063091"/>
            <a:ext cx="1205552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b="1" dirty="0"/>
              <a:t>A la fin de la consultation du public </a:t>
            </a:r>
            <a:r>
              <a:rPr lang="fr-FR" sz="1500" dirty="0"/>
              <a:t>:</a:t>
            </a:r>
          </a:p>
          <a:p>
            <a:r>
              <a:rPr lang="fr-FR" sz="1500" dirty="0"/>
              <a:t> </a:t>
            </a:r>
          </a:p>
          <a:p>
            <a:pPr marL="742950" lvl="1" indent="-285750">
              <a:buFont typeface="Wingdings" panose="05000000000000000000" pitchFamily="2" charset="2"/>
              <a:buChar char="þ"/>
            </a:pPr>
            <a:r>
              <a:rPr lang="fr-FR" sz="1600" dirty="0"/>
              <a:t>Le commissaire enquêteur rencontre et communique au pétitionnaire les observations et propositions du public</a:t>
            </a:r>
          </a:p>
          <a:p>
            <a:pPr lvl="1"/>
            <a:endParaRPr lang="fr-FR" sz="800" dirty="0"/>
          </a:p>
          <a:p>
            <a:pPr marL="742950" lvl="1" indent="-285750">
              <a:buFont typeface="Wingdings" panose="05000000000000000000" pitchFamily="2" charset="2"/>
              <a:buChar char="þ"/>
            </a:pPr>
            <a:r>
              <a:rPr lang="fr-FR" sz="1600" dirty="0"/>
              <a:t>A l’issue de cette transmission, le pétitionnaire dispose de 5 jours pour formuler ses observations</a:t>
            </a:r>
          </a:p>
          <a:p>
            <a:pPr marL="742950" lvl="1" indent="-285750">
              <a:buFont typeface="Wingdings" panose="05000000000000000000" pitchFamily="2" charset="2"/>
              <a:buChar char="þ"/>
            </a:pPr>
            <a:endParaRPr lang="fr-FR" sz="800" dirty="0"/>
          </a:p>
          <a:p>
            <a:pPr marL="742950" lvl="1" indent="-285750">
              <a:buFont typeface="Wingdings" panose="05000000000000000000" pitchFamily="2" charset="2"/>
              <a:buChar char="þ"/>
            </a:pPr>
            <a:r>
              <a:rPr lang="fr-FR" sz="1600" dirty="0"/>
              <a:t>Puis, le commissaire enquêteur communique simultanément au préfet et au président du tribunal administratif le rapport et les conclusions motivées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EFE09BB-B1BB-46D6-A83D-D45CCD6D5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289" y="5198952"/>
            <a:ext cx="3330408" cy="8029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7632C2E-2693-478E-9360-EDC9E68C4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313" y="4436223"/>
            <a:ext cx="516581" cy="1584770"/>
          </a:xfrm>
          <a:prstGeom prst="rect">
            <a:avLst/>
          </a:prstGeom>
        </p:spPr>
      </p:pic>
      <p:pic>
        <p:nvPicPr>
          <p:cNvPr id="11" name="Picture 2" descr="Je suis commissaire enquêteur - Tribunal administratif de  Châlons-en-Champagne">
            <a:extLst>
              <a:ext uri="{FF2B5EF4-FFF2-40B4-BE49-F238E27FC236}">
                <a16:creationId xmlns:a16="http://schemas.microsoft.com/office/drawing/2014/main" id="{3AA42345-A51D-4539-8E8F-0F4574906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448" y="5283163"/>
            <a:ext cx="1284457" cy="85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473A98F3-EEBC-4B94-BA0A-7CBBDEFB5EBA}"/>
              </a:ext>
            </a:extLst>
          </p:cNvPr>
          <p:cNvGrpSpPr/>
          <p:nvPr/>
        </p:nvGrpSpPr>
        <p:grpSpPr>
          <a:xfrm>
            <a:off x="4996234" y="3700372"/>
            <a:ext cx="3558065" cy="1296678"/>
            <a:chOff x="4996234" y="3700372"/>
            <a:chExt cx="3558065" cy="1296678"/>
          </a:xfrm>
        </p:grpSpPr>
        <p:pic>
          <p:nvPicPr>
            <p:cNvPr id="13" name="Picture 2" descr="Vecteurs et illustrations de Documents en téléchargement gratuit">
              <a:extLst>
                <a:ext uri="{FF2B5EF4-FFF2-40B4-BE49-F238E27FC236}">
                  <a16:creationId xmlns:a16="http://schemas.microsoft.com/office/drawing/2014/main" id="{2B8B7F40-E749-46DE-A92B-6FE5EA75B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558" y="3700372"/>
              <a:ext cx="1088119" cy="1088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6245210-6213-4572-B4DD-3489DCEBCE02}"/>
                </a:ext>
              </a:extLst>
            </p:cNvPr>
            <p:cNvSpPr txBox="1"/>
            <p:nvPr/>
          </p:nvSpPr>
          <p:spPr>
            <a:xfrm>
              <a:off x="4996234" y="4720051"/>
              <a:ext cx="29625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Rapport et conclusion motivées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89B4FDC-1B16-42AA-9553-67910DF19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9841" y="3708828"/>
              <a:ext cx="1484458" cy="985078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203EF7B-6608-4C8B-905B-F800217CF3D3}"/>
                </a:ext>
              </a:extLst>
            </p:cNvPr>
            <p:cNvSpPr txBox="1"/>
            <p:nvPr/>
          </p:nvSpPr>
          <p:spPr>
            <a:xfrm>
              <a:off x="7255834" y="4341114"/>
              <a:ext cx="9300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i="1" dirty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Commissaire</a:t>
              </a:r>
            </a:p>
            <a:p>
              <a:pPr algn="ctr"/>
              <a:r>
                <a:rPr lang="fr-FR" sz="1000" b="1" i="1" dirty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enquêteur</a:t>
              </a: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A11BDC17-8E5B-4671-8088-30272316E4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626811" flipV="1">
            <a:off x="4627436" y="5188761"/>
            <a:ext cx="675815" cy="26422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B72DB2F-F364-4B28-BF33-5EBBE2EFA1AA}"/>
              </a:ext>
            </a:extLst>
          </p:cNvPr>
          <p:cNvSpPr txBox="1"/>
          <p:nvPr/>
        </p:nvSpPr>
        <p:spPr>
          <a:xfrm>
            <a:off x="198855" y="6094973"/>
            <a:ext cx="5239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Autorité administrative : Préfet de département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662FA9B-DF69-4E2A-9CB3-E7492C528A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973189" flipH="1" flipV="1">
            <a:off x="7251275" y="5184612"/>
            <a:ext cx="675815" cy="26422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4B4D796-E0E6-4725-96E3-55CD6B6AE489}"/>
              </a:ext>
            </a:extLst>
          </p:cNvPr>
          <p:cNvSpPr txBox="1"/>
          <p:nvPr/>
        </p:nvSpPr>
        <p:spPr>
          <a:xfrm>
            <a:off x="9586060" y="5214889"/>
            <a:ext cx="1499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Président du TA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C9CFE3D-BA0E-4B2C-BDF0-8135DD5DBF89}"/>
              </a:ext>
            </a:extLst>
          </p:cNvPr>
          <p:cNvSpPr txBox="1"/>
          <p:nvPr/>
        </p:nvSpPr>
        <p:spPr>
          <a:xfrm>
            <a:off x="4096200" y="5060453"/>
            <a:ext cx="1123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d’une part,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DD19797-3E17-401B-A49D-3FD3D556B4F9}"/>
              </a:ext>
            </a:extLst>
          </p:cNvPr>
          <p:cNvSpPr txBox="1"/>
          <p:nvPr/>
        </p:nvSpPr>
        <p:spPr>
          <a:xfrm>
            <a:off x="7417457" y="5083500"/>
            <a:ext cx="1123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d’autre part,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BC6896-6CDB-41CE-A084-5B2D645EF5F7}"/>
              </a:ext>
            </a:extLst>
          </p:cNvPr>
          <p:cNvSpPr/>
          <p:nvPr/>
        </p:nvSpPr>
        <p:spPr>
          <a:xfrm>
            <a:off x="375307" y="2603283"/>
            <a:ext cx="192252" cy="1291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6C25901-41F4-49EE-9746-1427D0854212}"/>
              </a:ext>
            </a:extLst>
          </p:cNvPr>
          <p:cNvSpPr/>
          <p:nvPr/>
        </p:nvSpPr>
        <p:spPr>
          <a:xfrm>
            <a:off x="1715556" y="183219"/>
            <a:ext cx="9776789" cy="593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Procédure AENV  (post loi industrie verte)</a:t>
            </a:r>
          </a:p>
        </p:txBody>
      </p:sp>
    </p:spTree>
    <p:extLst>
      <p:ext uri="{BB962C8B-B14F-4D97-AF65-F5344CB8AC3E}">
        <p14:creationId xmlns:p14="http://schemas.microsoft.com/office/powerpoint/2010/main" val="234773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D0218-7E25-436D-82BA-8C2CC979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8BCCBC6-B67E-496E-9F48-0608DC370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1BD8131-67AB-4ECD-AA17-0DA733B9B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26A335-6F83-4791-B4B4-3F236720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8B5ED130-D14D-44B4-95BE-CD174422269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Cas général : consultation parallélisée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E07EA61-5067-4948-81FE-3A699D41A7F8}"/>
              </a:ext>
            </a:extLst>
          </p:cNvPr>
          <p:cNvSpPr/>
          <p:nvPr/>
        </p:nvSpPr>
        <p:spPr>
          <a:xfrm>
            <a:off x="1715556" y="183219"/>
            <a:ext cx="9776789" cy="593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Procédure AENV  (post loi industrie verte)</a:t>
            </a: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E773DD3C-C3EF-455C-A6A0-FEF5F8C2F456}"/>
              </a:ext>
            </a:extLst>
          </p:cNvPr>
          <p:cNvSpPr txBox="1">
            <a:spLocks/>
          </p:cNvSpPr>
          <p:nvPr/>
        </p:nvSpPr>
        <p:spPr>
          <a:xfrm>
            <a:off x="199577" y="2410440"/>
            <a:ext cx="3707805" cy="333376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5992" indent="-95998" algn="l" defTabSz="121917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  <a:defRPr sz="1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6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980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3972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b="1" dirty="0"/>
              <a:t>Rendu du commissaire enquêteur : </a:t>
            </a:r>
          </a:p>
          <a:p>
            <a:pPr marL="621742" lvl="1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þ"/>
            </a:pPr>
            <a:endParaRPr lang="fr-FR" sz="1400" dirty="0"/>
          </a:p>
          <a:p>
            <a:pPr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CEB88E-E66D-4106-ABD3-D27A0F0B06E1}"/>
              </a:ext>
            </a:extLst>
          </p:cNvPr>
          <p:cNvSpPr txBox="1"/>
          <p:nvPr/>
        </p:nvSpPr>
        <p:spPr>
          <a:xfrm>
            <a:off x="2119418" y="3696337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1742" lvl="1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þ"/>
            </a:pPr>
            <a:r>
              <a:rPr lang="fr-FR" sz="1400" b="1" dirty="0"/>
              <a:t>plus d’avis formel rendu </a:t>
            </a:r>
            <a:r>
              <a:rPr lang="fr-FR" sz="1400" dirty="0"/>
              <a:t>: favorable ou défavorable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5D662E-14BC-4430-9503-52DE725BE53A}"/>
              </a:ext>
            </a:extLst>
          </p:cNvPr>
          <p:cNvGrpSpPr/>
          <p:nvPr/>
        </p:nvGrpSpPr>
        <p:grpSpPr>
          <a:xfrm>
            <a:off x="6240904" y="2443505"/>
            <a:ext cx="1180364" cy="1119187"/>
            <a:chOff x="4416000" y="2326689"/>
            <a:chExt cx="1180364" cy="111918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2E50180-922C-4751-8127-09B502801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6000" y="2326689"/>
              <a:ext cx="1180364" cy="1119187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4497B75-97CA-4555-9CAA-B98350A3CB3D}"/>
                </a:ext>
              </a:extLst>
            </p:cNvPr>
            <p:cNvSpPr txBox="1"/>
            <p:nvPr/>
          </p:nvSpPr>
          <p:spPr>
            <a:xfrm>
              <a:off x="4706689" y="2405706"/>
              <a:ext cx="67518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/>
                <a:t>RAPPORT</a:t>
              </a:r>
            </a:p>
          </p:txBody>
        </p:sp>
      </p:grp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0DEBA77D-235F-4735-8D9B-921888B4B219}"/>
              </a:ext>
            </a:extLst>
          </p:cNvPr>
          <p:cNvSpPr txBox="1">
            <a:spLocks/>
          </p:cNvSpPr>
          <p:nvPr/>
        </p:nvSpPr>
        <p:spPr>
          <a:xfrm>
            <a:off x="199576" y="4477365"/>
            <a:ext cx="9822247" cy="333376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5992" indent="-95998" algn="l" defTabSz="121917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  <a:defRPr sz="1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6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980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3972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b="1" dirty="0"/>
              <a:t>En cas d’absence de rédaction du rapport </a:t>
            </a:r>
            <a:r>
              <a:rPr lang="fr-FR" dirty="0"/>
              <a:t>(dans le délai de 21 jours après la fin de la consultation du public) </a:t>
            </a:r>
          </a:p>
          <a:p>
            <a:pPr marL="621742" lvl="1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þ"/>
            </a:pPr>
            <a:r>
              <a:rPr lang="fr-FR" sz="1400" dirty="0"/>
              <a:t>C’est l’autorité préfectorale qui sera chargée de la synthèse des observations et propositions du public </a:t>
            </a:r>
          </a:p>
          <a:p>
            <a:pPr marL="621742" lvl="1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þ"/>
            </a:pPr>
            <a:endParaRPr lang="fr-FR" sz="1400" dirty="0"/>
          </a:p>
          <a:p>
            <a:pPr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fr-FR" sz="1400" dirty="0"/>
          </a:p>
          <a:p>
            <a:pPr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5BFEC85-9C0A-4312-B798-A1315DB75C23}"/>
              </a:ext>
            </a:extLst>
          </p:cNvPr>
          <p:cNvSpPr txBox="1"/>
          <p:nvPr/>
        </p:nvSpPr>
        <p:spPr>
          <a:xfrm>
            <a:off x="635633" y="5407730"/>
            <a:ext cx="10645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5992" lvl="1" algn="just">
              <a:spcBef>
                <a:spcPts val="0"/>
              </a:spcBef>
              <a:spcAft>
                <a:spcPts val="0"/>
              </a:spcAft>
            </a:pPr>
            <a:r>
              <a:rPr lang="fr-FR" sz="1400" b="1" u="sng" dirty="0">
                <a:solidFill>
                  <a:schemeClr val="bg2"/>
                </a:solidFill>
              </a:rPr>
              <a:t>Principe de proportionnalité</a:t>
            </a:r>
            <a:r>
              <a:rPr lang="fr-FR" sz="1400" b="1" dirty="0">
                <a:solidFill>
                  <a:schemeClr val="bg2"/>
                </a:solidFill>
              </a:rPr>
              <a:t> </a:t>
            </a:r>
            <a:r>
              <a:rPr lang="fr-FR" sz="1400" dirty="0"/>
              <a:t>: si nécessaire, il est possible de laisser quelques jours de plus au commissaire enquêteur pour rédiger le rapport après échange entre la préfecture, le commissaire enquêteur et l’inspection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A0F9F69-0292-4D12-8A99-E4E0EFACDFEE}"/>
              </a:ext>
            </a:extLst>
          </p:cNvPr>
          <p:cNvGrpSpPr/>
          <p:nvPr/>
        </p:nvGrpSpPr>
        <p:grpSpPr>
          <a:xfrm>
            <a:off x="10379424" y="3908213"/>
            <a:ext cx="1180364" cy="1138303"/>
            <a:chOff x="7544536" y="3645901"/>
            <a:chExt cx="1180364" cy="1138303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2E068289-67E0-49AF-9583-4626BB20D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10475" y="3697221"/>
              <a:ext cx="1104900" cy="1086983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14100B-3D99-45CF-BCBF-0F66691AFE23}"/>
                </a:ext>
              </a:extLst>
            </p:cNvPr>
            <p:cNvSpPr/>
            <p:nvPr/>
          </p:nvSpPr>
          <p:spPr>
            <a:xfrm>
              <a:off x="7544536" y="3645901"/>
              <a:ext cx="1180364" cy="1138303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EEE034AE-5E64-44F1-82BB-454F11A0C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114" y="3184614"/>
            <a:ext cx="1937742" cy="128587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5A92F72-EF5F-45A5-84D6-3B37F8FCB23C}"/>
              </a:ext>
            </a:extLst>
          </p:cNvPr>
          <p:cNvSpPr/>
          <p:nvPr/>
        </p:nvSpPr>
        <p:spPr>
          <a:xfrm>
            <a:off x="2217616" y="2893343"/>
            <a:ext cx="124122" cy="113830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chemeClr val="tx1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3D0A9BD-6D33-436A-9DFA-2AAF032A3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625" y="3049085"/>
            <a:ext cx="1179854" cy="70170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9BBE3C2-3243-4954-BD66-05AE5FDA7DC6}"/>
              </a:ext>
            </a:extLst>
          </p:cNvPr>
          <p:cNvSpPr txBox="1"/>
          <p:nvPr/>
        </p:nvSpPr>
        <p:spPr>
          <a:xfrm>
            <a:off x="2119418" y="3011374"/>
            <a:ext cx="3976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1742" lvl="1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þ"/>
            </a:pPr>
            <a:r>
              <a:rPr lang="fr-FR" sz="1400" dirty="0"/>
              <a:t>sous la forme d’un </a:t>
            </a:r>
            <a:r>
              <a:rPr lang="fr-FR" sz="1400" b="1" dirty="0"/>
              <a:t>rapport et de conclusions motivées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54D23807-915C-4C6C-9DEE-2813220CF834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5150862" y="1698852"/>
            <a:ext cx="2180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fr-FR" b="1" dirty="0"/>
              <a:t>À la fin de la phase </a:t>
            </a:r>
          </a:p>
        </p:txBody>
      </p:sp>
    </p:spTree>
    <p:extLst>
      <p:ext uri="{BB962C8B-B14F-4D97-AF65-F5344CB8AC3E}">
        <p14:creationId xmlns:p14="http://schemas.microsoft.com/office/powerpoint/2010/main" val="257757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21" grpId="0" animBg="1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166C00-E4B6-4AC5-B389-252D95116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Autorisation Environnementale</a:t>
            </a:r>
            <a:br>
              <a:rPr lang="fr-FR" dirty="0"/>
            </a:br>
            <a:r>
              <a:rPr lang="fr-FR" dirty="0"/>
              <a:t>	</a:t>
            </a:r>
            <a:br>
              <a:rPr lang="fr-FR" dirty="0"/>
            </a:br>
            <a:r>
              <a:rPr lang="fr-FR" dirty="0"/>
              <a:t>	</a:t>
            </a:r>
            <a:r>
              <a:rPr lang="fr-FR" sz="2400" dirty="0"/>
              <a:t>1 - Procédures</a:t>
            </a:r>
            <a:br>
              <a:rPr lang="fr-FR" sz="2400" dirty="0"/>
            </a:br>
            <a:r>
              <a:rPr lang="fr-FR" sz="2400" dirty="0"/>
              <a:t>	</a:t>
            </a:r>
            <a:r>
              <a:rPr lang="fr-FR" sz="2400" dirty="0">
                <a:solidFill>
                  <a:srgbClr val="FF0000"/>
                </a:solidFill>
              </a:rPr>
              <a:t>2 - Zoom</a:t>
            </a:r>
            <a:br>
              <a:rPr lang="fr-FR" dirty="0"/>
            </a:br>
            <a:br>
              <a:rPr lang="fr-FR" dirty="0"/>
            </a:br>
            <a:r>
              <a:rPr lang="fr-FR" sz="1800" b="0" dirty="0">
                <a:solidFill>
                  <a:srgbClr val="000000"/>
                </a:solidFill>
                <a:latin typeface="Marianne" panose="02000000000000000000" pitchFamily="2" charset="0"/>
              </a:rPr>
              <a:t>Principe 1 : démontrer éviter </a:t>
            </a:r>
            <a:r>
              <a:rPr lang="fr-FR" sz="1800" b="0" dirty="0">
                <a:latin typeface="Marianne" panose="02000000000000000000" pitchFamily="2" charset="0"/>
              </a:rPr>
              <a:t>réduire compenser</a:t>
            </a:r>
            <a:br>
              <a:rPr lang="fr-FR" sz="1800" b="0" dirty="0">
                <a:solidFill>
                  <a:srgbClr val="000000"/>
                </a:solidFill>
                <a:latin typeface="Marianne" panose="02000000000000000000" pitchFamily="2" charset="0"/>
              </a:rPr>
            </a:br>
            <a:br>
              <a:rPr lang="fr-FR" sz="1800" b="0" dirty="0">
                <a:solidFill>
                  <a:srgbClr val="000000"/>
                </a:solidFill>
                <a:latin typeface="Marianne" panose="02000000000000000000" pitchFamily="2" charset="0"/>
              </a:rPr>
            </a:br>
            <a: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Principe 2 : responsabilité exploitant</a:t>
            </a:r>
            <a:b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</a:br>
            <a:br>
              <a:rPr lang="fr-FR" sz="1800" b="0" i="0" u="none" strike="noStrike" dirty="0">
                <a:solidFill>
                  <a:srgbClr val="000000"/>
                </a:solidFill>
                <a:latin typeface="Lucida Sans" panose="020B0602030504020204" pitchFamily="34" charset="0"/>
              </a:rPr>
            </a:b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Principe 3 : proportionnalité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B614D9-46CB-4918-B0AC-EE70EFE9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55327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95CEA9-1CA8-4C7E-A7CA-43CD73F10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Evaluation environnementale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C3116B4-E9C3-4E7B-98F6-A9B9FBC73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D6903C-BCFC-4CBD-ABC6-3092E4CCC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60B0C61-915C-4A3D-8195-7BA082E01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46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507110E-3ABB-4B9E-832D-0892EF387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99" y="1741799"/>
            <a:ext cx="4714286" cy="445360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8DB87B8-27A3-4EAB-A384-63E0CD8ED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065" y="1659385"/>
            <a:ext cx="4147246" cy="474285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81CC61F-7ADF-4273-9D49-8AA866246EE2}"/>
              </a:ext>
            </a:extLst>
          </p:cNvPr>
          <p:cNvSpPr txBox="1"/>
          <p:nvPr/>
        </p:nvSpPr>
        <p:spPr>
          <a:xfrm>
            <a:off x="262550" y="1320831"/>
            <a:ext cx="5359651" cy="338554"/>
          </a:xfrm>
          <a:prstGeom prst="rect">
            <a:avLst/>
          </a:prstGeom>
          <a:noFill/>
          <a:ln>
            <a:solidFill>
              <a:srgbClr val="A7A0FE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Dossier </a:t>
            </a:r>
            <a:r>
              <a:rPr lang="fr-FR" sz="1600" b="1" dirty="0"/>
              <a:t>non soumis </a:t>
            </a:r>
            <a:r>
              <a:rPr lang="fr-FR" sz="1600" dirty="0"/>
              <a:t>à évaluation environnementale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FED560A-6B35-44B6-BC39-007CC6CC9A33}"/>
              </a:ext>
            </a:extLst>
          </p:cNvPr>
          <p:cNvSpPr txBox="1"/>
          <p:nvPr/>
        </p:nvSpPr>
        <p:spPr>
          <a:xfrm>
            <a:off x="6352348" y="1320831"/>
            <a:ext cx="5359651" cy="338554"/>
          </a:xfrm>
          <a:prstGeom prst="rect">
            <a:avLst/>
          </a:prstGeom>
          <a:noFill/>
          <a:ln>
            <a:solidFill>
              <a:srgbClr val="A7A0FE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Dossier </a:t>
            </a:r>
            <a:r>
              <a:rPr lang="fr-FR" sz="1600" b="1" dirty="0"/>
              <a:t>soumis </a:t>
            </a:r>
            <a:r>
              <a:rPr lang="fr-FR" sz="1600" dirty="0"/>
              <a:t>à évaluation environnementale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6C59383-1551-4C28-A35C-5474E41BD952}"/>
              </a:ext>
            </a:extLst>
          </p:cNvPr>
          <p:cNvCxnSpPr/>
          <p:nvPr/>
        </p:nvCxnSpPr>
        <p:spPr>
          <a:xfrm>
            <a:off x="5920966" y="1320831"/>
            <a:ext cx="0" cy="4874576"/>
          </a:xfrm>
          <a:prstGeom prst="line">
            <a:avLst/>
          </a:prstGeom>
          <a:ln w="9525" cap="flat" cmpd="sng" algn="ctr">
            <a:solidFill>
              <a:srgbClr val="3E2FFD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1534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ADB292-8560-4F68-897C-072EF087C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Etude de danger : Objectifs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A945B65-45D9-4F31-9834-49C5C36B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C32F7CC-B1ED-43C6-8934-F2F8A8B1E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8593987-6C4E-4520-8585-037F479A9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47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CD7ED00-D1BF-4C9F-9918-525E8C3588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999" y="1240325"/>
            <a:ext cx="11231999" cy="4533941"/>
          </a:xfrm>
        </p:spPr>
        <p:txBody>
          <a:bodyPr/>
          <a:lstStyle/>
          <a:p>
            <a:pPr marL="285750" marR="0" indent="-285750">
              <a:buFont typeface="Wingdings" panose="05000000000000000000" pitchFamily="2" charset="2"/>
              <a:buChar char="q"/>
            </a:pPr>
            <a:r>
              <a:rPr lang="fr-FR" sz="1800" b="0" i="0" u="none" strike="noStrike" baseline="0" dirty="0">
                <a:solidFill>
                  <a:prstClr val="black"/>
                </a:solidFill>
                <a:latin typeface="Liberation Sans" panose="020B0604020202020204" pitchFamily="34" charset="0"/>
              </a:rPr>
              <a:t>3 Objectifs principaux :</a:t>
            </a:r>
          </a:p>
          <a:p>
            <a:pPr marL="525744" lvl="1" indent="-285750">
              <a:buFont typeface="Wingdings" panose="05000000000000000000" pitchFamily="2" charset="2"/>
              <a:buChar char="q"/>
            </a:pPr>
            <a:r>
              <a:rPr lang="fr-FR" b="0" i="0" u="none" strike="noStrike" baseline="0" dirty="0">
                <a:solidFill>
                  <a:prstClr val="black"/>
                </a:solidFill>
                <a:latin typeface="Liberation Sans" panose="020B0604020202020204" pitchFamily="34" charset="0"/>
              </a:rPr>
              <a:t>analyser les </a:t>
            </a:r>
            <a:r>
              <a:rPr lang="fr-FR" b="1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risques de phénomènes dangereux à l'extérieur du site en cas d'accident</a:t>
            </a:r>
            <a:r>
              <a:rPr lang="fr-FR" b="0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 : </a:t>
            </a:r>
            <a:r>
              <a:rPr lang="fr-FR" b="0" i="0" u="none" strike="noStrike" baseline="0" dirty="0">
                <a:solidFill>
                  <a:prstClr val="black"/>
                </a:solidFill>
                <a:latin typeface="Liberation Sans" panose="020B0604020202020204" pitchFamily="34" charset="0"/>
              </a:rPr>
              <a:t> flux thermique, onde de choc, effets toxiques pour les personnes ;</a:t>
            </a:r>
            <a:endParaRPr lang="fr-FR" b="0" i="0" u="none" strike="noStrike" baseline="0" dirty="0">
              <a:solidFill>
                <a:prstClr val="black"/>
              </a:solidFill>
              <a:latin typeface="Lucida Sans" panose="020B0602030504020204" pitchFamily="34" charset="0"/>
            </a:endParaRPr>
          </a:p>
          <a:p>
            <a:pPr marL="525744" lvl="1" indent="-285750">
              <a:buFont typeface="Wingdings" panose="05000000000000000000" pitchFamily="2" charset="2"/>
              <a:buChar char="q"/>
            </a:pPr>
            <a:r>
              <a:rPr lang="fr-FR" b="0" i="0" u="none" strike="noStrike" baseline="0" dirty="0">
                <a:solidFill>
                  <a:prstClr val="black"/>
                </a:solidFill>
                <a:latin typeface="Liberation Sans" panose="020B0604020202020204" pitchFamily="34" charset="0"/>
              </a:rPr>
              <a:t>évaluer en </a:t>
            </a:r>
            <a:r>
              <a:rPr lang="fr-FR" b="1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probabilité</a:t>
            </a:r>
            <a:r>
              <a:rPr lang="fr-FR" b="0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 et en </a:t>
            </a:r>
            <a:r>
              <a:rPr lang="fr-FR" b="1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gravité</a:t>
            </a:r>
            <a:r>
              <a:rPr lang="fr-FR" b="0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 l</a:t>
            </a:r>
            <a:r>
              <a:rPr lang="fr-FR" b="1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'impact potentiel </a:t>
            </a:r>
            <a:r>
              <a:rPr lang="fr-FR" b="0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de ces phénomènes dangereux sur les </a:t>
            </a:r>
            <a:r>
              <a:rPr lang="fr-FR" b="1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personnes</a:t>
            </a:r>
            <a:r>
              <a:rPr lang="fr-FR" b="0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 ;</a:t>
            </a:r>
          </a:p>
          <a:p>
            <a:pPr marL="525744" lvl="1" indent="-285750">
              <a:buFont typeface="Wingdings" panose="05000000000000000000" pitchFamily="2" charset="2"/>
              <a:buChar char="q"/>
            </a:pPr>
            <a:r>
              <a:rPr lang="fr-FR" b="0" i="0" u="none" strike="noStrike" baseline="0" dirty="0">
                <a:solidFill>
                  <a:prstClr val="black"/>
                </a:solidFill>
                <a:latin typeface="Liberation Sans" panose="020B0604020202020204" pitchFamily="34" charset="0"/>
              </a:rPr>
              <a:t>mesures techniques et organisationnelles permettant de </a:t>
            </a:r>
            <a:r>
              <a:rPr lang="fr-FR" b="1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réduire autant que possible ces risques</a:t>
            </a:r>
            <a:r>
              <a:rPr lang="fr-FR" b="0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.</a:t>
            </a:r>
          </a:p>
          <a:p>
            <a:pPr marL="285750" marR="0" indent="-285750">
              <a:buFont typeface="Wingdings" panose="05000000000000000000" pitchFamily="2" charset="2"/>
              <a:buChar char="q"/>
            </a:pPr>
            <a:r>
              <a:rPr lang="fr-FR" sz="1800" b="0" i="0" u="none" strike="noStrike" dirty="0">
                <a:solidFill>
                  <a:prstClr val="black"/>
                </a:solidFill>
                <a:latin typeface="Liberation Sans" panose="020B0604020202020204" pitchFamily="34" charset="0"/>
              </a:rPr>
              <a:t>l'</a:t>
            </a:r>
            <a:r>
              <a:rPr lang="fr-FR" sz="1800" b="1" i="0" u="none" strike="noStrike" dirty="0">
                <a:solidFill>
                  <a:prstClr val="black"/>
                </a:solidFill>
                <a:latin typeface="Lucida Sans" panose="020B0602030504020204" pitchFamily="34" charset="0"/>
              </a:rPr>
              <a:t>exploitant est responsable</a:t>
            </a:r>
            <a:r>
              <a:rPr lang="fr-FR" sz="1800" b="0" i="0" u="none" strike="noStrike" dirty="0">
                <a:solidFill>
                  <a:prstClr val="black"/>
                </a:solidFill>
                <a:latin typeface="Lucida Sans" panose="020B0602030504020204" pitchFamily="34" charset="0"/>
              </a:rPr>
              <a:t> du contenu de son étude de dangers et de sa mise en œuvre ;</a:t>
            </a:r>
            <a:endParaRPr lang="fr-FR" sz="1800" b="0" i="0" u="none" strike="noStrike" baseline="0" dirty="0">
              <a:solidFill>
                <a:prstClr val="black"/>
              </a:solidFill>
              <a:latin typeface="Lucida Sans" panose="020B0602030504020204" pitchFamily="34" charset="0"/>
            </a:endParaRPr>
          </a:p>
          <a:p>
            <a:pPr marL="285750" marR="0" indent="-285750">
              <a:buFont typeface="Wingdings" panose="05000000000000000000" pitchFamily="2" charset="2"/>
              <a:buChar char="q"/>
            </a:pPr>
            <a:r>
              <a:rPr lang="fr-FR" sz="1800" b="0" i="0" u="none" strike="noStrike" baseline="0" dirty="0">
                <a:solidFill>
                  <a:prstClr val="black"/>
                </a:solidFill>
                <a:latin typeface="Liberation Sans" panose="020B0604020202020204" pitchFamily="34" charset="0"/>
              </a:rPr>
              <a:t>lors de l'instruction d'un dossier, l'inspection examine l'étude de danger selon la doctrine </a:t>
            </a:r>
            <a:r>
              <a:rPr lang="fr-FR" sz="1800" b="0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ministérielle : </a:t>
            </a:r>
            <a:r>
              <a:rPr lang="fr-FR" sz="1800" b="1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l'inspection</a:t>
            </a:r>
            <a:r>
              <a:rPr lang="fr-FR" sz="1800" b="0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 ne "valide" pas l'étude de danger mais l</a:t>
            </a:r>
            <a:r>
              <a:rPr lang="fr-FR" sz="1800" b="1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'examine par sondage</a:t>
            </a:r>
            <a:r>
              <a:rPr lang="fr-FR" sz="1800" b="0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 conformément au guide national en vigueur ;</a:t>
            </a:r>
          </a:p>
          <a:p>
            <a:pPr marL="285750" marR="0" indent="-285750">
              <a:buFont typeface="Wingdings" panose="05000000000000000000" pitchFamily="2" charset="2"/>
              <a:buChar char="q"/>
            </a:pPr>
            <a:r>
              <a:rPr lang="fr-FR" sz="1800" b="0" i="0" u="none" strike="noStrike" baseline="0" dirty="0">
                <a:solidFill>
                  <a:prstClr val="black"/>
                </a:solidFill>
                <a:latin typeface="Liberation Sans" panose="020B0604020202020204" pitchFamily="34" charset="0"/>
              </a:rPr>
              <a:t>durant l'exploitation de l'installation, </a:t>
            </a:r>
            <a:r>
              <a:rPr lang="fr-FR" sz="1800" b="1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l'inspection contrôlera</a:t>
            </a:r>
            <a:r>
              <a:rPr lang="fr-FR" sz="1800" b="0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 également </a:t>
            </a:r>
            <a:r>
              <a:rPr lang="fr-FR" sz="1800" b="1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par sondage le respect des hypothèses et des dispositions prévues par l'étude de danger</a:t>
            </a:r>
            <a:r>
              <a:rPr lang="fr-FR" sz="1800" b="0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 ;</a:t>
            </a:r>
          </a:p>
          <a:p>
            <a:pPr marL="285750" marR="0" indent="-285750">
              <a:buFont typeface="Wingdings" panose="05000000000000000000" pitchFamily="2" charset="2"/>
              <a:buChar char="q"/>
            </a:pPr>
            <a:endParaRPr lang="fr-FR" sz="1800" b="0" i="0" u="none" strike="noStrike" baseline="0" dirty="0">
              <a:solidFill>
                <a:prstClr val="black"/>
              </a:solidFill>
              <a:latin typeface="Lucida Sans" panose="020B0602030504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96206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0C1764-8A8F-4B11-9EA7-1DBF1C515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/>
            <a:r>
              <a:rPr lang="fr-FR" sz="3600" b="1" i="0" u="none" strike="noStrike" dirty="0">
                <a:solidFill>
                  <a:prstClr val="black"/>
                </a:solidFill>
                <a:latin typeface="Liberation Sans" panose="020B0604020202020204" pitchFamily="34" charset="0"/>
              </a:rPr>
              <a:t>Etude de danger et commissaire enquêteur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46EE8BA-9BD4-44AB-8F9E-C084F1A5E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4E7F17-C4AF-4B4F-B42C-EB1E36F0F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06394EC-F0CF-481A-AF71-C6D63FD3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48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C55999C-5697-4B2B-9193-C69FCCE12E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indent="0" algn="ctr">
              <a:buNone/>
            </a:pPr>
            <a:r>
              <a:rPr lang="fr-FR" sz="1800" b="0" i="0" u="none" strike="noStrike" dirty="0">
                <a:solidFill>
                  <a:prstClr val="black"/>
                </a:solidFill>
                <a:latin typeface="Liberation Sans" panose="020B0604020202020204" pitchFamily="34" charset="0"/>
              </a:rPr>
              <a:t>L'étude de danger est un sujet très technique. </a:t>
            </a:r>
            <a:endParaRPr lang="fr-FR" sz="1800" b="0" i="0" u="none" strike="noStrike" dirty="0">
              <a:solidFill>
                <a:prstClr val="black"/>
              </a:solidFill>
              <a:latin typeface="Lucida Sans" panose="020B0602030504020204" pitchFamily="34" charset="0"/>
            </a:endParaRPr>
          </a:p>
          <a:p>
            <a:pPr marL="0" marR="0" indent="0" algn="ctr">
              <a:buNone/>
            </a:pPr>
            <a:r>
              <a:rPr lang="fr-FR" sz="1800" b="0" i="0" u="none" strike="noStrike" baseline="0" dirty="0">
                <a:solidFill>
                  <a:prstClr val="black"/>
                </a:solidFill>
                <a:latin typeface="Liberation Sans" panose="020B0604020202020204" pitchFamily="34" charset="0"/>
              </a:rPr>
              <a:t>Les inspecteurs ont des formations dédiées sur ce sujet.</a:t>
            </a:r>
            <a:endParaRPr lang="fr-FR" sz="1800" b="0" i="0" u="none" strike="noStrike" baseline="0" dirty="0">
              <a:solidFill>
                <a:prstClr val="black"/>
              </a:solidFill>
              <a:latin typeface="Lucida Sans" panose="020B0602030504020204" pitchFamily="34" charset="0"/>
            </a:endParaRPr>
          </a:p>
          <a:p>
            <a:pPr marR="0" algn="ctr"/>
            <a:endParaRPr lang="fr-FR" sz="1800" b="0" i="0" u="none" strike="noStrike" baseline="0" dirty="0">
              <a:solidFill>
                <a:prstClr val="black"/>
              </a:solidFill>
              <a:latin typeface="Lucida Sans" panose="020B0602030504020204" pitchFamily="34" charset="0"/>
            </a:endParaRPr>
          </a:p>
          <a:p>
            <a:pPr marL="0" marR="0" indent="0" algn="ctr">
              <a:buNone/>
            </a:pPr>
            <a:r>
              <a:rPr lang="fr-FR" sz="1800" b="1" i="0" u="none" strike="noStrike" baseline="0" dirty="0">
                <a:solidFill>
                  <a:srgbClr val="3465A4"/>
                </a:solidFill>
                <a:latin typeface="Liberation Sans" panose="020B0604020202020204" pitchFamily="34" charset="0"/>
              </a:rPr>
              <a:t>Le service instructeur n'attend pas d'analyse de l’étude de danger par le </a:t>
            </a:r>
            <a:r>
              <a:rPr lang="fr-FR" sz="1800" b="1" i="0" u="none" strike="noStrike" baseline="0" dirty="0">
                <a:solidFill>
                  <a:srgbClr val="3465A4"/>
                </a:solidFill>
                <a:latin typeface="Lucida Sans" panose="020B0602030504020204" pitchFamily="34" charset="0"/>
              </a:rPr>
              <a:t>commissaire-enquêteur.</a:t>
            </a:r>
            <a:endParaRPr lang="fr-FR" sz="1800" b="0" i="0" u="none" strike="noStrike" baseline="0" dirty="0">
              <a:solidFill>
                <a:prstClr val="black"/>
              </a:solidFill>
              <a:latin typeface="Lucida Sans" panose="020B0602030504020204" pitchFamily="34" charset="0"/>
            </a:endParaRPr>
          </a:p>
          <a:p>
            <a:pPr marR="0"/>
            <a:endParaRPr lang="fr-FR" sz="1800" b="0" i="0" u="none" strike="noStrike" baseline="0" dirty="0">
              <a:solidFill>
                <a:prstClr val="black"/>
              </a:solidFill>
              <a:latin typeface="Lucida Sans" panose="020B0602030504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97896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6DBC4F-F711-4F11-A1A0-7BC297508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Etude de danger de sites SEVESO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034E82F-FCD6-4C3F-AC1B-350ED253E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D98C156-69D6-438F-B091-0752503A5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A5E489-D6FA-4605-9B03-500ED1103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49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4D5ECB7-9E90-42C3-B80B-8E9D0B810A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marR="0" indent="-285750">
              <a:buFont typeface="Wingdings" panose="05000000000000000000" pitchFamily="2" charset="2"/>
              <a:buChar char="q"/>
            </a:pPr>
            <a:r>
              <a:rPr lang="fr-FR" sz="1800" b="0" i="0" u="none" strike="noStrike" dirty="0">
                <a:solidFill>
                  <a:prstClr val="black"/>
                </a:solidFill>
                <a:latin typeface="Liberation Sans" panose="020B0604020202020204" pitchFamily="34" charset="0"/>
              </a:rPr>
              <a:t>Les dossiers SEVESO sont soumis à des </a:t>
            </a:r>
            <a:r>
              <a:rPr lang="fr-FR" sz="1800" b="1" i="0" u="none" strike="noStrike" dirty="0">
                <a:solidFill>
                  <a:prstClr val="black"/>
                </a:solidFill>
                <a:latin typeface="Lucida Sans" panose="020B0602030504020204" pitchFamily="34" charset="0"/>
              </a:rPr>
              <a:t>règles de confidentialité</a:t>
            </a:r>
            <a:r>
              <a:rPr lang="fr-FR" sz="1800" b="0" i="0" u="none" strike="noStrike" dirty="0">
                <a:solidFill>
                  <a:prstClr val="black"/>
                </a:solidFill>
                <a:latin typeface="Lucida Sans" panose="020B0602030504020204" pitchFamily="34" charset="0"/>
              </a:rPr>
              <a:t> afin que des informations sensibles ne soient pas mises à disposition de personnes potentiellement ;</a:t>
            </a:r>
          </a:p>
          <a:p>
            <a:pPr marL="285750" marR="0" indent="-285750">
              <a:buFont typeface="Wingdings" panose="05000000000000000000" pitchFamily="2" charset="2"/>
              <a:buChar char="q"/>
            </a:pPr>
            <a:r>
              <a:rPr lang="fr-FR" sz="1800" b="0" i="0" u="none" strike="noStrike" baseline="0" dirty="0">
                <a:solidFill>
                  <a:prstClr val="black"/>
                </a:solidFill>
                <a:latin typeface="Liberation Sans" panose="020B0604020202020204" pitchFamily="34" charset="0"/>
              </a:rPr>
              <a:t>l'étude de danger d’un site SEVESO est un document contenant </a:t>
            </a:r>
            <a:r>
              <a:rPr lang="fr-FR" sz="1800" b="1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des informations non diffusables au public et non communicable au public même sur demande.</a:t>
            </a:r>
            <a:endParaRPr lang="fr-FR" sz="1800" b="0" i="0" u="none" strike="noStrike" baseline="0" dirty="0">
              <a:solidFill>
                <a:prstClr val="black"/>
              </a:solidFill>
              <a:latin typeface="Lucida Sans" panose="020B0602030504020204" pitchFamily="34" charset="0"/>
            </a:endParaRPr>
          </a:p>
          <a:p>
            <a:pPr marL="285750" marR="0" indent="-285750">
              <a:buFont typeface="Wingdings" panose="05000000000000000000" pitchFamily="2" charset="2"/>
              <a:buChar char="q"/>
            </a:pPr>
            <a:r>
              <a:rPr lang="fr-FR" sz="1800" b="0" i="0" u="none" strike="noStrike" baseline="0" dirty="0">
                <a:solidFill>
                  <a:prstClr val="black"/>
                </a:solidFill>
                <a:latin typeface="Liberation Sans" panose="020B0604020202020204" pitchFamily="34" charset="0"/>
              </a:rPr>
              <a:t>les commissaires-enquêteurs ont accès au dossier soumis à l'enquête publique, donc sans </a:t>
            </a:r>
            <a:r>
              <a:rPr lang="fr-FR" sz="1800" b="0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informations sensibles ;</a:t>
            </a:r>
          </a:p>
          <a:p>
            <a:pPr marL="285750" marR="0" indent="-285750">
              <a:buFont typeface="Wingdings" panose="05000000000000000000" pitchFamily="2" charset="2"/>
              <a:buChar char="q"/>
            </a:pPr>
            <a:r>
              <a:rPr lang="fr-FR" sz="1800" b="1" i="0" u="none" strike="noStrike" baseline="0" dirty="0">
                <a:solidFill>
                  <a:prstClr val="black"/>
                </a:solidFill>
                <a:latin typeface="Liberation Sans" panose="020B0604020202020204" pitchFamily="34" charset="0"/>
              </a:rPr>
              <a:t>le rapport du commissaire-enquêteur est un document public</a:t>
            </a:r>
            <a:r>
              <a:rPr lang="fr-FR" sz="1800" b="0" i="0" u="none" strike="noStrike" baseline="0" dirty="0">
                <a:solidFill>
                  <a:prstClr val="black"/>
                </a:solidFill>
                <a:latin typeface="Lucida Sans" panose="020B0602030504020204" pitchFamily="34" charset="0"/>
              </a:rPr>
              <a:t> et ne doit donc en aucun cas contenir des informations sensibles relatifs à ce site SEVESO.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5069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7A3D7FE-1063-4E71-93C9-E167AE294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8D8919-F189-4E8A-BD61-A473138F1B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998" y="1591733"/>
            <a:ext cx="9995867" cy="4288267"/>
          </a:xfrm>
        </p:spPr>
        <p:txBody>
          <a:bodyPr/>
          <a:lstStyle/>
          <a:p>
            <a:r>
              <a:rPr lang="fi-FI" sz="2000" b="1" dirty="0"/>
              <a:t>AIDA</a:t>
            </a:r>
            <a:r>
              <a:rPr lang="fi-FI" sz="2000" dirty="0"/>
              <a:t> : https://aida.ineris.fr/</a:t>
            </a:r>
            <a:endParaRPr lang="fr-FR" sz="20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5551DD-4D3D-46E2-B32C-70CD0DFC91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9999" y="4816444"/>
            <a:ext cx="11232002" cy="106355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fr-FR" sz="1867" dirty="0"/>
          </a:p>
          <a:p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20A7E1D-FF34-4093-948B-A44D9CC6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Réglementation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BEAE12C-AD16-4227-93D7-255E6408D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109" y="1993874"/>
            <a:ext cx="6685966" cy="260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48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4142FE-C7FA-4FE5-8110-8B6F4D5D0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Etude d’impact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B0BA38F-0DF6-4D2B-A525-AC264B3A3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5DE0D6D-0418-4306-9354-7E1F88D6C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727B08-7C56-410F-A5D1-9447C39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50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EFEE003-B6AF-49DF-B96B-49AB79AB56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Analyse de l’étude d’impact est réalisée par plusieurs services / organismes :</a:t>
            </a:r>
          </a:p>
          <a:p>
            <a:pPr marL="0" indent="0">
              <a:buNone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/>
              <a:t>Avis de l’ARS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/>
              <a:t>Avis de l’AE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/>
              <a:t>Analyse des services et de l’inspection</a:t>
            </a:r>
          </a:p>
        </p:txBody>
      </p:sp>
    </p:spTree>
    <p:extLst>
      <p:ext uri="{BB962C8B-B14F-4D97-AF65-F5344CB8AC3E}">
        <p14:creationId xmlns:p14="http://schemas.microsoft.com/office/powerpoint/2010/main" val="29681029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36BCBB-57BF-4A45-B968-7093B13DE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Capacités techniques et financières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DE632C-B676-4C4F-A235-F16341242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EE305FD-3123-4B4D-8611-784F5EE52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4BF71A1-31DC-470D-A7ED-79B4F0338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51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526774D-847A-4D67-9385-4FE4C77AED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marR="0" indent="-285750" algn="l" rtl="0">
              <a:buFont typeface="Wingdings" panose="05000000000000000000" pitchFamily="2" charset="2"/>
              <a:buChar char="q"/>
            </a:pPr>
            <a: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Pièce du dossier ICPE lors de l’instruction</a:t>
            </a:r>
            <a:endParaRPr lang="fr-FR" sz="1800" b="0" i="0" u="none" strike="noStrike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285750" marR="0" indent="-285750" algn="l" rtl="0">
              <a:buFont typeface="Wingdings" panose="05000000000000000000" pitchFamily="2" charset="2"/>
              <a:buChar char="q"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Enregistrement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285750" marR="0" indent="-285750" algn="l" rtl="0">
              <a:buFont typeface="Wingdings" panose="05000000000000000000" pitchFamily="2" charset="2"/>
              <a:buChar char="q"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Autorisation environnementale ICPE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285750" marR="0" indent="-285750" algn="l" rtl="0">
              <a:buFont typeface="Wingdings" panose="05000000000000000000" pitchFamily="2" charset="2"/>
              <a:buChar char="q"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Objectif : s’assurer que le pétitionnaire a les moyens de construire et exploiter en mettant en œuvre les mesures ERC, de suivi … pour garantir la compatibilité avec les enjeux L.181-3 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1223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C86F86-FC38-4FC8-BFF3-E83913D05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Garanties financières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D84E2C-1329-4AB4-92BE-F16605DBF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AE2427B-266D-41C9-8CE6-FD1A6C721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6279FE-3603-406C-A55C-0AFDFAB17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52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86159DF-161F-4C46-91F5-3703B9EED2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marR="0" indent="-285750" algn="l" rtl="0">
              <a:buFont typeface="Wingdings" panose="05000000000000000000" pitchFamily="2" charset="2"/>
              <a:buChar char="ü"/>
            </a:pPr>
            <a: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Liste de rubriques (L.516-1 /R.516-1 et R.515-101)</a:t>
            </a:r>
            <a:endParaRPr lang="fr-FR" sz="1800" b="0" i="0" u="none" strike="noStrike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525744" lvl="1" indent="-285750">
              <a:buFont typeface="Courier New" panose="02070309020205020404" pitchFamily="49" charset="0"/>
              <a:buChar char="o"/>
            </a:pPr>
            <a:r>
              <a:rPr lang="fr-FR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Eoliennes, carrières,  certains SEVESO, ISDND, stockages souterrains</a:t>
            </a:r>
            <a:endParaRPr lang="fr-FR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285750" marR="0" indent="-285750" algn="l" rtl="0">
              <a:buFont typeface="Wingdings" panose="05000000000000000000" pitchFamily="2" charset="2"/>
              <a:buChar char="ü"/>
            </a:pP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285750" marR="0" indent="-285750" algn="l" rtl="0">
              <a:buFont typeface="Wingdings" panose="05000000000000000000" pitchFamily="2" charset="2"/>
              <a:buChar char="ü"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De la mise en service à la cessation achevée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525744" lvl="1" indent="-285750">
              <a:buFont typeface="Courier New" panose="02070309020205020404" pitchFamily="49" charset="0"/>
              <a:buChar char="o"/>
            </a:pPr>
            <a:r>
              <a:rPr lang="fr-FR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Dépôt en garantie (banques, assurance, Caisse </a:t>
            </a:r>
            <a:r>
              <a:rPr lang="fr-FR" dirty="0">
                <a:solidFill>
                  <a:srgbClr val="000000"/>
                </a:solidFill>
                <a:latin typeface="Marianne" panose="02000000000000000000" pitchFamily="2" charset="0"/>
              </a:rPr>
              <a:t>Dépôts et Consignations</a:t>
            </a:r>
            <a:r>
              <a:rPr lang="fr-FR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,..)</a:t>
            </a:r>
            <a:endParaRPr lang="fr-FR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525744" lvl="1" indent="-285750">
              <a:buFont typeface="Courier New" panose="02070309020205020404" pitchFamily="49" charset="0"/>
              <a:buChar char="o"/>
            </a:pPr>
            <a:r>
              <a:rPr lang="fr-FR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Mis à jour périodiquement</a:t>
            </a:r>
            <a:endParaRPr lang="fr-FR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285750" marR="0" indent="-285750" algn="l" rtl="0">
              <a:buFont typeface="Wingdings" panose="05000000000000000000" pitchFamily="2" charset="2"/>
              <a:buChar char="ü"/>
            </a:pP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285750" marR="0" indent="-285750" algn="l" rtl="0">
              <a:buFont typeface="Wingdings" panose="05000000000000000000" pitchFamily="2" charset="2"/>
              <a:buChar char="ü"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Objectif : En cas de défaillance de l’exploitant, permettre d’assurer la prise en charge de la mise en sécurité ou d’opérations de démantèlement/dépollution (cela dépend du type de garanties)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48362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852F84-1648-4484-B2A0-EEE76DCAC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Carrière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A6A939-D05F-40C2-A247-7A3FB2635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2CDABDD-8939-4335-93BE-C23F09B13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90FE23-D847-4ABF-BF59-DE5195625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53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E9634CE-8638-4650-977E-3007827E79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Forts enjeux patrimoine naturel</a:t>
            </a:r>
          </a:p>
          <a:p>
            <a:r>
              <a:rPr lang="fr-FR" dirty="0"/>
              <a:t>Enjeu eaux acides</a:t>
            </a:r>
          </a:p>
          <a:p>
            <a:r>
              <a:rPr lang="fr-FR" dirty="0"/>
              <a:t>Enjeu amiante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99429C0-F44C-462D-A7FC-D1798373F3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685" y="3742759"/>
            <a:ext cx="3822499" cy="254833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C3DCA99-B03C-4E47-BC50-9EB75E9ED0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76" y="3742759"/>
            <a:ext cx="3397776" cy="25483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9353CEC-31C8-4C9C-AA52-835FDD1970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902" y="1273491"/>
            <a:ext cx="2487378" cy="186553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220F27E-1922-4503-B13F-21C57C8F7E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133" y="1522253"/>
            <a:ext cx="1824012" cy="136800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4EDC99F-27B9-4DE2-B756-46EEB6A90C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5" y="3742760"/>
            <a:ext cx="3397776" cy="254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105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166C00-E4B6-4AC5-B389-252D95116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contrôles</a:t>
            </a:r>
            <a:br>
              <a:rPr lang="fr-FR" dirty="0"/>
            </a:br>
            <a:r>
              <a:rPr lang="fr-FR" dirty="0"/>
              <a:t>	</a:t>
            </a:r>
            <a:br>
              <a:rPr lang="fr-FR" dirty="0"/>
            </a:br>
            <a:br>
              <a:rPr lang="fr-FR" dirty="0"/>
            </a:br>
            <a:br>
              <a:rPr lang="fr-FR" sz="1800" b="0" dirty="0">
                <a:solidFill>
                  <a:srgbClr val="000000"/>
                </a:solidFill>
                <a:latin typeface="Marianne" panose="02000000000000000000" pitchFamily="2" charset="0"/>
              </a:rPr>
            </a:br>
            <a:br>
              <a:rPr lang="fr-FR" sz="1800" b="0" dirty="0">
                <a:solidFill>
                  <a:srgbClr val="000000"/>
                </a:solidFill>
                <a:latin typeface="Marianne" panose="02000000000000000000" pitchFamily="2" charset="0"/>
              </a:rPr>
            </a:br>
            <a: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Principe 2 : responsabilité exploitant</a:t>
            </a:r>
            <a:b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</a:br>
            <a:br>
              <a:rPr lang="fr-FR" sz="1800" b="0" i="0" u="none" strike="noStrike" dirty="0">
                <a:solidFill>
                  <a:srgbClr val="000000"/>
                </a:solidFill>
                <a:latin typeface="Lucida Sans" panose="020B0602030504020204" pitchFamily="34" charset="0"/>
              </a:rPr>
            </a:b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Principe 3 : proportionnalité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B614D9-46CB-4918-B0AC-EE70EFE9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54</a:t>
            </a:fld>
            <a:endParaRPr lang="fr-FR" dirty="0"/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144DB3CE-5AA3-4D8B-94A5-FB20659B193A}"/>
              </a:ext>
            </a:extLst>
          </p:cNvPr>
          <p:cNvSpPr txBox="1">
            <a:spLocks/>
          </p:cNvSpPr>
          <p:nvPr/>
        </p:nvSpPr>
        <p:spPr>
          <a:xfrm>
            <a:off x="7990318" y="1939895"/>
            <a:ext cx="1546789" cy="324741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5992" indent="-95998" algn="l" defTabSz="121917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  <a:defRPr sz="1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6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980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3972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800" dirty="0">
                <a:solidFill>
                  <a:srgbClr val="000000"/>
                </a:solidFill>
                <a:latin typeface="Marianne" panose="02000000000000000000" pitchFamily="2" charset="0"/>
              </a:rPr>
              <a:t>vidéo</a:t>
            </a:r>
            <a:endParaRPr lang="fr-FR" sz="180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70740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2FB0CB-0FEF-42FF-8491-02DA7AFB0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contrôles sur site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1DE1034-6B4C-4F3A-9A26-CC40A099D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238709-BA14-4555-8027-F01016201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EEA6E42-B2ED-4D22-A5E6-F109D3BB4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55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DDFC518-ABD1-437E-A705-637AB02258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marR="0" indent="-285750" algn="l" rtl="0">
              <a:buFont typeface="Wingdings" panose="05000000000000000000" pitchFamily="2" charset="2"/>
              <a:buChar char="q"/>
            </a:pPr>
            <a: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Déclaration </a:t>
            </a:r>
            <a:endParaRPr lang="fr-FR" sz="1800" b="0" i="0" u="none" strike="noStrike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525744" lvl="1" indent="-285750">
              <a:buFont typeface="Wingdings" panose="05000000000000000000" pitchFamily="2" charset="2"/>
              <a:buChar char="q"/>
            </a:pPr>
            <a:r>
              <a:rPr lang="fr-FR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Organismes tiers </a:t>
            </a:r>
            <a:endParaRPr lang="fr-FR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525744" lvl="1" indent="-285750">
              <a:buFont typeface="Wingdings" panose="05000000000000000000" pitchFamily="2" charset="2"/>
              <a:buChar char="q"/>
            </a:pPr>
            <a:r>
              <a:rPr lang="fr-FR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 Sur plainte/pollution/campagnes ponctuelles/ciblage</a:t>
            </a:r>
            <a:endParaRPr lang="fr-FR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285750" marR="0" indent="-285750" algn="l" rtl="0">
              <a:buFont typeface="Wingdings" panose="05000000000000000000" pitchFamily="2" charset="2"/>
              <a:buChar char="q"/>
            </a:pP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285750" marR="0" indent="-285750" algn="l" rtl="0">
              <a:buFont typeface="Wingdings" panose="05000000000000000000" pitchFamily="2" charset="2"/>
              <a:buChar char="q"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Enregistrement/ Autorisation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525744" lvl="1" indent="-285750">
              <a:buFont typeface="Wingdings" panose="05000000000000000000" pitchFamily="2" charset="2"/>
              <a:buChar char="q"/>
            </a:pPr>
            <a:r>
              <a:rPr lang="fr-FR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Périodicité : 1, 3 ou 7 ans</a:t>
            </a:r>
            <a:endParaRPr lang="fr-FR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525744" lvl="1" indent="-285750">
              <a:buFont typeface="Wingdings" panose="05000000000000000000" pitchFamily="2" charset="2"/>
              <a:buChar char="q"/>
            </a:pPr>
            <a:r>
              <a:rPr lang="fr-FR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Ciblage sur un ou plusieurs enjeux du site</a:t>
            </a:r>
            <a:endParaRPr lang="fr-FR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525744" lvl="1" indent="-285750">
              <a:buFont typeface="Wingdings" panose="05000000000000000000" pitchFamily="2" charset="2"/>
              <a:buChar char="q"/>
            </a:pPr>
            <a:r>
              <a:rPr lang="fr-FR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Annoncé ou inopiné, programmé ou réactif</a:t>
            </a:r>
            <a:endParaRPr lang="fr-FR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98787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0035D5-A609-465D-840B-29E15FEC7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contrôles sur site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98CC92-2C7D-4658-9F8E-E20952BE3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EA2A0B-1E0C-469F-A246-C2AEA3738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6D72B2E-39A8-4AB2-837E-56ED383E6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56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1313A14-857E-4B7E-BC81-96273D4BBD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indent="0" algn="l" rtl="0">
              <a:buNone/>
            </a:pPr>
            <a:r>
              <a:rPr lang="fr-FR" sz="2000" b="1" i="0" u="sng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Posture administrative</a:t>
            </a:r>
            <a:endParaRPr lang="fr-FR" sz="2000" b="1" i="0" u="none" strike="noStrike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Rend compte au préfet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525744" lvl="1" indent="-285750">
              <a:buFont typeface="Arial" panose="020B0604020202020204" pitchFamily="34" charset="0"/>
              <a:buChar char="•"/>
            </a:pPr>
            <a:r>
              <a:rPr lang="fr-FR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Rapport de l’IIC </a:t>
            </a:r>
            <a:endParaRPr lang="fr-FR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525744" lvl="1" indent="-285750">
              <a:buFont typeface="Arial" panose="020B0604020202020204" pitchFamily="34" charset="0"/>
              <a:buChar char="•"/>
            </a:pPr>
            <a:r>
              <a:rPr lang="fr-FR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Modèle national - publié via Géorisques (depuis 1</a:t>
            </a:r>
            <a:r>
              <a:rPr lang="fr-FR" b="0" i="1" u="none" strike="noStrike" baseline="30000" dirty="0">
                <a:solidFill>
                  <a:srgbClr val="000000"/>
                </a:solidFill>
                <a:latin typeface="Marianne" panose="02000000000000000000" pitchFamily="2" charset="0"/>
              </a:rPr>
              <a:t>er</a:t>
            </a:r>
            <a:r>
              <a:rPr lang="fr-FR" b="0" i="1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 janvier 2022)</a:t>
            </a:r>
            <a:endParaRPr lang="fr-FR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Mise en demeure ou sanctions administratives (amendes, astreintes, consignation, travaux d’office, suspension, …) /mesures conservatoires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525744" lvl="1" indent="-285750">
              <a:buFont typeface="Arial" panose="020B0604020202020204" pitchFamily="34" charset="0"/>
              <a:buChar char="•"/>
            </a:pPr>
            <a:r>
              <a:rPr lang="fr-FR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Arrêtés préfectoraux publiés (sur site des préfectures)</a:t>
            </a:r>
            <a:endParaRPr lang="fr-FR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89052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04250D-62B7-4132-BE81-6A06AA156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contrôles sur site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BFB33F-2E96-4987-B448-1A2C34C07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942D2A-DD6B-4306-A816-73F59FB99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C36B7E1-4B0A-44A0-8169-EF4A0E16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57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74AEE4D-91A5-4F1B-B3AA-9304377E2B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indent="0" algn="l" rtl="0">
              <a:buNone/>
            </a:pPr>
            <a:r>
              <a:rPr lang="fr-FR" sz="1800" b="1" i="0" u="sng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Posture pénale</a:t>
            </a:r>
            <a:endParaRPr lang="fr-FR" sz="1800" b="1" i="0" u="none" strike="noStrike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0" marR="0" indent="0" algn="l" rtl="0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	- Rend compte au procureur</a:t>
            </a:r>
          </a:p>
          <a:p>
            <a:pPr marL="0" marR="0" indent="0" algn="l" rtl="0">
              <a:buNone/>
            </a:pPr>
            <a:r>
              <a:rPr lang="fr-FR" dirty="0">
                <a:solidFill>
                  <a:srgbClr val="000000"/>
                </a:solidFill>
                <a:latin typeface="Lucida Sans" panose="020B0602030504020204" pitchFamily="34" charset="0"/>
              </a:rPr>
              <a:t>	-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Procès verbal – constat de contravention ou délit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0" marR="0" indent="0" algn="l" rtl="0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	- La communication relève strictement du procureur. Le procès verbal n’est pas publique.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62570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BE902D-9177-4A6B-8B48-DEA64B574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Autres contrôles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D28E7EB-765D-45C7-932F-D52155F7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B7A9627-5022-4F1C-B419-937C0C91D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6C8F912-B76E-4991-BEA1-5E95119CE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58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C6CC14E-CF2D-4EE6-8B69-9ADF7B87BC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/>
              <a:t>Autosurveillance par l’exploitant de la qualité de ses rejets , sur ses impacts environnementaux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/>
              <a:t>Contrôle inopinés par des tiers</a:t>
            </a:r>
          </a:p>
          <a:p>
            <a:pPr marL="239994" lvl="1" indent="0">
              <a:buNone/>
            </a:pPr>
            <a:r>
              <a:rPr lang="fr-FR" dirty="0"/>
              <a:t>- prélèvements et contrôles inopinés eau et air</a:t>
            </a:r>
          </a:p>
        </p:txBody>
      </p:sp>
    </p:spTree>
    <p:extLst>
      <p:ext uri="{BB962C8B-B14F-4D97-AF65-F5344CB8AC3E}">
        <p14:creationId xmlns:p14="http://schemas.microsoft.com/office/powerpoint/2010/main" val="9088669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BAF4C7-AF9D-44C0-82CE-2743955A1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algn="l" rtl="0"/>
            <a:r>
              <a:rPr lang="fr-FR" dirty="0"/>
              <a:t>Les modifications</a:t>
            </a:r>
            <a:br>
              <a:rPr lang="fr-FR" dirty="0"/>
            </a:br>
            <a:br>
              <a:rPr lang="fr-FR" dirty="0"/>
            </a:br>
            <a:br>
              <a:rPr lang="fr-FR" dirty="0"/>
            </a:br>
            <a: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Principe 1 : démontrer éviter réduire</a:t>
            </a:r>
            <a:b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</a:br>
            <a:br>
              <a:rPr lang="fr-FR" sz="1800" b="0" i="0" u="none" strike="noStrike" dirty="0">
                <a:solidFill>
                  <a:srgbClr val="000000"/>
                </a:solidFill>
                <a:latin typeface="Lucida Sans" panose="020B0602030504020204" pitchFamily="34" charset="0"/>
              </a:rPr>
            </a:b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Principe 2 : responsabilité exploitant</a:t>
            </a:r>
            <a:b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</a:br>
            <a:br>
              <a:rPr lang="fr-FR" sz="1800" b="0" i="0" u="none" strike="noStrike" baseline="0" dirty="0">
                <a:solidFill>
                  <a:srgbClr val="000000"/>
                </a:solidFill>
                <a:latin typeface="Lucida Sans" panose="020B0602030504020204" pitchFamily="34" charset="0"/>
              </a:rPr>
            </a:b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Principe 3 : proportionnalité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932635-8251-429A-AD12-9B2EB7F39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728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7A3D7FE-1063-4E71-93C9-E167AE294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8D8919-F189-4E8A-BD61-A473138F1B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999" y="1591733"/>
            <a:ext cx="11232000" cy="4288267"/>
          </a:xfrm>
        </p:spPr>
        <p:txBody>
          <a:bodyPr/>
          <a:lstStyle/>
          <a:p>
            <a:pPr marR="0" algn="l" rtl="0"/>
            <a:r>
              <a:rPr lang="fr-FR" sz="1800" b="1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Géorisques</a:t>
            </a:r>
            <a: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 : https://www.georisques.gouv.fr/</a:t>
            </a:r>
            <a:endParaRPr lang="fr-FR" sz="1800" b="0" i="0" u="none" strike="noStrike" dirty="0">
              <a:solidFill>
                <a:srgbClr val="000000"/>
              </a:solidFill>
              <a:latin typeface="Lucida Sans" panose="020B0602030504020204" pitchFamily="34" charset="0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20A7E1D-FF34-4093-948B-A44D9CC6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sz="36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L’accès aux bases de données publiques</a:t>
            </a:r>
            <a:endParaRPr lang="fr-FR" sz="2400" b="0" i="0" u="none" strike="noStrike" dirty="0">
              <a:solidFill>
                <a:srgbClr val="000000"/>
              </a:solidFill>
              <a:latin typeface="Lucida Sans" panose="020B0602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0E9115-7427-42E5-A1FC-D0E5E8ED59F1}"/>
              </a:ext>
            </a:extLst>
          </p:cNvPr>
          <p:cNvSpPr/>
          <p:nvPr/>
        </p:nvSpPr>
        <p:spPr>
          <a:xfrm>
            <a:off x="552262" y="2879002"/>
            <a:ext cx="2009869" cy="549998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Mode expert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546A17E5-67A9-4C0D-A54E-6287282B162F}"/>
              </a:ext>
            </a:extLst>
          </p:cNvPr>
          <p:cNvSpPr txBox="1">
            <a:spLocks/>
          </p:cNvSpPr>
          <p:nvPr/>
        </p:nvSpPr>
        <p:spPr bwMode="gray">
          <a:xfrm>
            <a:off x="479999" y="4575492"/>
            <a:ext cx="10728190" cy="13045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5992" indent="-95998" algn="l" defTabSz="121917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  <a:defRPr sz="1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986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13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980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3972" indent="-95998" algn="l" defTabSz="1219170" rtl="0" eaLnBrk="1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SzPct val="100000"/>
              <a:buFont typeface="Arial" pitchFamily="34" charset="0"/>
              <a:buChar char="•"/>
              <a:defRPr sz="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endParaRPr lang="fr-FR" sz="20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48F6363-7CF3-451E-94F7-43AE82853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577" y="1934517"/>
            <a:ext cx="7441657" cy="24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029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46FD39-6D5B-451C-A46E-B04414489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constat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8F11920-14CA-42FB-8421-A10E1FC0B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2C2812-E11A-4DCD-B58F-498A803D9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9B1933E-B470-4750-A106-05DACE2CA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60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008130F-4D55-48F9-B348-2A6EF18A21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Une installation n’est pas figée, elle évolue dans le temps. Les connaissances et techniques évoluent. L’environnement évolue.</a:t>
            </a:r>
            <a:endParaRPr lang="fr-FR" sz="1800" b="0" i="0" u="none" strike="noStrike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Quand une installation évolue, les questions sont :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0" marR="0" indent="0" algn="l" rtl="0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	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9B0AD4F-C844-475F-BC13-3F80FB8A0CAE}"/>
              </a:ext>
            </a:extLst>
          </p:cNvPr>
          <p:cNvSpPr txBox="1"/>
          <p:nvPr/>
        </p:nvSpPr>
        <p:spPr>
          <a:xfrm>
            <a:off x="1846907" y="3530851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l" rtl="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Les conditions de son autorisation sont-elles toujours remplies ?</a:t>
            </a:r>
          </a:p>
          <a:p>
            <a:pPr marL="285750" marR="0" indent="-285750" algn="l" rtl="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L’étude d’impact (ou d’incidence ) initiale couvre-t-elle l’évolution envisagée ?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285750" marR="0" indent="-285750" algn="l" rtl="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Les prescriptions existantes sont-elles suffisantes ?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285750" marR="0" indent="-285750" algn="l" rtl="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Faut-il une nouvelle procédure complète ?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4400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2C79ED-382E-47B4-A592-7A02B64D3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Type de modification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85D637D-E9C8-4FDB-BD13-20857751A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069BB13-F3A7-47A0-993F-F288269D3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DE6CF7B-B8B8-43FB-8A7C-903BB2CEF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61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65D9F6D-A7FD-48A2-B073-D74155397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663" y="1693338"/>
            <a:ext cx="9415055" cy="40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876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1A709C-0A7C-46E7-9C72-E9407A6F3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consultations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D8FDA38-FFD8-4407-A43E-934CA39ED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573D65-B63E-478B-89FE-10BD69314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B80F4D5-AFA5-4F4E-A6EA-A20ADA35D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62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E2C4A71-E0AC-420D-B72E-1F7D37F576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R="0" algn="l" rtl="0"/>
            <a:r>
              <a:rPr lang="fr-FR" sz="1800" b="1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Modification Notables </a:t>
            </a:r>
            <a:endParaRPr lang="fr-FR" sz="1800" b="0" i="0" u="none" strike="noStrike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lvl="1"/>
            <a:r>
              <a:rPr lang="fr-FR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avec actualisation de l’étude d’impact :  </a:t>
            </a:r>
            <a:r>
              <a:rPr lang="fr-FR" b="1" i="1" u="none" strike="noStrike" baseline="0" dirty="0">
                <a:solidFill>
                  <a:srgbClr val="5B277D"/>
                </a:solidFill>
                <a:latin typeface="Marianne" panose="02000000000000000000" pitchFamily="2" charset="0"/>
              </a:rPr>
              <a:t>PPVE – 30 jours</a:t>
            </a:r>
            <a:endParaRPr lang="fr-FR" b="1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lvl="1"/>
            <a:r>
              <a:rPr lang="fr-FR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sans actualisation de l’étude d’impact mais avec consultation du public requise : </a:t>
            </a:r>
            <a:r>
              <a:rPr lang="fr-FR" b="1" i="1" u="none" strike="noStrike" baseline="0" dirty="0">
                <a:solidFill>
                  <a:srgbClr val="5B277D"/>
                </a:solidFill>
                <a:latin typeface="Marianne" panose="02000000000000000000" pitchFamily="2" charset="0"/>
              </a:rPr>
              <a:t>PPVE – 15 jours</a:t>
            </a:r>
            <a:endParaRPr lang="fr-FR" b="1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R="0" algn="l" rtl="0"/>
            <a:r>
              <a:rPr lang="fr-FR" sz="1800" b="1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Modifications substantielles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lvl="1"/>
            <a:r>
              <a:rPr lang="fr-FR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avec évaluation environnementale : Procédure complète –</a:t>
            </a:r>
            <a:r>
              <a:rPr lang="fr-FR" b="1" i="0" u="none" strike="noStrike" baseline="0" dirty="0">
                <a:solidFill>
                  <a:srgbClr val="5B277D"/>
                </a:solidFill>
                <a:latin typeface="Marianne" panose="02000000000000000000" pitchFamily="2" charset="0"/>
              </a:rPr>
              <a:t> Consultation parallélisée ou Enquête publique unique </a:t>
            </a:r>
          </a:p>
          <a:p>
            <a:pPr lvl="1"/>
            <a:r>
              <a:rPr lang="fr-FR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avec évaluation environnementale et actualisation de l’étude d’impact : </a:t>
            </a:r>
            <a:r>
              <a:rPr lang="fr-FR" b="1" i="0" u="none" strike="noStrike" baseline="0" dirty="0">
                <a:solidFill>
                  <a:srgbClr val="5B277D"/>
                </a:solidFill>
                <a:latin typeface="Marianne" panose="02000000000000000000" pitchFamily="2" charset="0"/>
              </a:rPr>
              <a:t>Consultation parallélisée ou Enquête publique unique </a:t>
            </a:r>
            <a:r>
              <a:rPr lang="fr-FR" b="1" i="0" u="none" baseline="0" dirty="0">
                <a:solidFill>
                  <a:srgbClr val="5B277D"/>
                </a:solidFill>
                <a:latin typeface="Marianne" panose="02000000000000000000" pitchFamily="2" charset="0"/>
              </a:rPr>
              <a:t>ou </a:t>
            </a:r>
            <a:r>
              <a:rPr lang="fr-FR" b="1" i="0" u="none" strike="noStrike" baseline="0" dirty="0">
                <a:solidFill>
                  <a:srgbClr val="5B277D"/>
                </a:solidFill>
                <a:latin typeface="Marianne" panose="02000000000000000000" pitchFamily="2" charset="0"/>
              </a:rPr>
              <a:t>PPVE 30 jours</a:t>
            </a:r>
            <a:endParaRPr lang="fr-FR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lvl="1"/>
            <a:r>
              <a:rPr lang="fr-FR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sans évaluation environnementale (étude d’incidence) : </a:t>
            </a:r>
            <a:r>
              <a:rPr lang="fr-FR" b="1" i="0" u="none" strike="noStrike" baseline="0" dirty="0">
                <a:solidFill>
                  <a:srgbClr val="5B277D"/>
                </a:solidFill>
                <a:latin typeface="Marianne" panose="02000000000000000000" pitchFamily="2" charset="0"/>
              </a:rPr>
              <a:t>Consultation parallélisée ou Enquête publique unique 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60168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70501-44C3-4420-8E10-B5B532F92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algn="l" rtl="0"/>
            <a:r>
              <a:rPr lang="fr-FR" dirty="0"/>
              <a:t>La cessation</a:t>
            </a:r>
            <a:br>
              <a:rPr lang="fr-FR" dirty="0"/>
            </a:br>
            <a:br>
              <a:rPr lang="fr-FR" dirty="0"/>
            </a:br>
            <a:br>
              <a:rPr lang="fr-FR" dirty="0"/>
            </a:br>
            <a: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Principe 1 : démontrer éviter réduire</a:t>
            </a:r>
            <a:b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</a:br>
            <a:br>
              <a:rPr lang="fr-FR" sz="1800" b="0" i="0" u="none" strike="noStrike" dirty="0">
                <a:solidFill>
                  <a:srgbClr val="000000"/>
                </a:solidFill>
                <a:latin typeface="Lucida Sans" panose="020B0602030504020204" pitchFamily="34" charset="0"/>
              </a:rPr>
            </a:b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Principe 2 : responsabilité exploitant</a:t>
            </a:r>
            <a:b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</a:br>
            <a:br>
              <a:rPr lang="fr-FR" sz="1800" b="0" i="0" u="none" strike="noStrike" baseline="0" dirty="0">
                <a:solidFill>
                  <a:srgbClr val="000000"/>
                </a:solidFill>
                <a:latin typeface="Lucida Sans" panose="020B0602030504020204" pitchFamily="34" charset="0"/>
              </a:rPr>
            </a:b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Principe 3 : proportionnalité</a:t>
            </a:r>
            <a:br>
              <a:rPr lang="fr-FR" sz="1800" b="0" i="0" u="none" strike="noStrike" baseline="0" dirty="0">
                <a:solidFill>
                  <a:srgbClr val="000000"/>
                </a:solidFill>
                <a:latin typeface="Lucida Sans" panose="020B0602030504020204" pitchFamily="34" charset="0"/>
              </a:rPr>
            </a:b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680932F-7806-42D8-A487-0D4D6ECF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97280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FB0FB-E835-44F0-BC2C-600F2C3DC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grands principes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D380547-887B-47B5-8B72-B260A35FA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813C435-ADC2-4B33-9FB4-638B3596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CC2EC3-02C0-401F-9535-27E193EC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64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3EF9007-EEBF-4BC1-BAA9-B8B32C8C08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R="0" algn="l" rtl="0"/>
            <a:endParaRPr lang="fr-FR" sz="1800" b="0" i="0" u="none" strike="noStrike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0" marR="0" indent="0" algn="l" rtl="0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Mise en sécurité - Identification et traitement des pollutions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R="0" algn="l" rtl="0"/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0" marR="0" indent="0" algn="l" rtl="0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Quand la cessation est actée, l’ICPE sort du champ ICPE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0" marR="0" indent="0" algn="l" rtl="0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	=&gt; Obligation d’information des locataires et acquéreurs postérieurs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0" marR="0" indent="0" algn="l" rtl="0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	=&gt; Cas découverte pollution : 2 ans pour se retourner contre exploitant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0" marR="0" indent="0" algn="l" rtl="0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Certains sites soumis à une surveillance post exploitation  : 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0" marR="0" indent="0" algn="l" rtl="0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	=&gt; stockage de déchets (25 ans), pollution des eaux souterraines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0" marR="0" indent="0" algn="l" rtl="0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Certains sites soumis à des restrictions d’usages  (pollution résiduelle,…)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0" marR="0" indent="0" algn="l" rtl="0">
              <a:buNone/>
            </a:pPr>
            <a:r>
              <a:rPr lang="fr-FR" sz="1800" b="1" i="0" u="none" strike="noStrike" baseline="0" dirty="0">
                <a:solidFill>
                  <a:srgbClr val="5B277D"/>
                </a:solidFill>
                <a:latin typeface="Marianne" panose="02000000000000000000" pitchFamily="2" charset="0"/>
              </a:rPr>
              <a:t>Conservation de la mémoire : </a:t>
            </a:r>
            <a:r>
              <a:rPr lang="fr-FR" sz="1800" b="1" i="0" u="none" strike="noStrike" baseline="0" dirty="0" err="1">
                <a:solidFill>
                  <a:srgbClr val="5B277D"/>
                </a:solidFill>
                <a:latin typeface="Marianne" panose="02000000000000000000" pitchFamily="2" charset="0"/>
              </a:rPr>
              <a:t>Infosols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81185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6D80A4-7361-4F41-9303-5D6161B08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Procédure de cessation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5C3E60E-A658-4199-9099-45EDEED9D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EDAFB70-D5AB-4E24-A052-97787962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BFF3D23-D92B-4569-9024-0B5B8B18D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65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7E27474-0EA3-47C0-BCDF-F8470B68BE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indent="0" algn="l" rtl="0">
              <a:buNone/>
            </a:pPr>
            <a:r>
              <a:rPr lang="fr-FR" sz="1800" b="1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Déclaration </a:t>
            </a:r>
            <a:r>
              <a:rPr lang="fr-FR" sz="1800" b="0" i="0" u="none" strike="noStrike" dirty="0">
                <a:solidFill>
                  <a:srgbClr val="000000"/>
                </a:solidFill>
                <a:latin typeface="Marianne" panose="02000000000000000000" pitchFamily="2" charset="0"/>
              </a:rPr>
              <a:t>: téléprocédure</a:t>
            </a:r>
          </a:p>
          <a:p>
            <a:pPr marL="0" marR="0" indent="0" algn="l" rtl="0">
              <a:buNone/>
            </a:pPr>
            <a:r>
              <a:rPr lang="fr-FR" dirty="0">
                <a:solidFill>
                  <a:srgbClr val="000000"/>
                </a:solidFill>
                <a:latin typeface="Marianne" panose="02000000000000000000" pitchFamily="2" charset="0"/>
              </a:rPr>
              <a:t>	mise en sécurité du site =&gt; ATTES SECUR pour certaines installations</a:t>
            </a:r>
            <a:endParaRPr lang="fr-FR" sz="1800" b="0" i="0" u="none" strike="noStrike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R="0" algn="l" rtl="0"/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0" marR="0" indent="0" algn="l" rtl="0">
              <a:buNone/>
            </a:pPr>
            <a:r>
              <a:rPr lang="fr-FR" sz="1800" b="1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Enregistrement/Autorisation :</a:t>
            </a:r>
            <a:endParaRPr lang="fr-FR" sz="1800" b="1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0" marR="0" indent="0" algn="l" rtl="0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	mise en sécurité du site, =&gt; ATTES SECUR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0" marR="0" indent="0" algn="l" rtl="0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	dossier de réhabilitation, =&gt; ATTES MEMOIRE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0" marR="0" indent="0" algn="l" rtl="0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	travaux et visite de 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Marianne" panose="02000000000000000000" pitchFamily="2" charset="0"/>
              </a:rPr>
              <a:t>recolement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 =&gt; ATTES TRAVAUX (si travaux de réhabilitation)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0" marR="0" indent="0" algn="l" rtl="0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	</a:t>
            </a:r>
          </a:p>
          <a:p>
            <a:pPr marL="0" marR="0" indent="0" algn="l" rtl="0">
              <a:buNone/>
            </a:pPr>
            <a:r>
              <a:rPr lang="fr-FR" dirty="0">
                <a:solidFill>
                  <a:srgbClr val="000000"/>
                </a:solidFill>
                <a:latin typeface="Marianne" panose="02000000000000000000" pitchFamily="2" charset="0"/>
              </a:rPr>
              <a:t>	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Marianne" panose="02000000000000000000" pitchFamily="2" charset="0"/>
              </a:rPr>
              <a:t>A terme : téléprocédure</a:t>
            </a:r>
            <a:endParaRPr lang="fr-FR" sz="1800" b="0" i="0" u="none" strike="noStrike" baseline="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07589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B809A0-D8F9-482D-A311-E760542B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946" y="2025354"/>
            <a:ext cx="9995867" cy="1730746"/>
          </a:xfrm>
        </p:spPr>
        <p:txBody>
          <a:bodyPr/>
          <a:lstStyle/>
          <a:p>
            <a:r>
              <a:rPr lang="fr-FR" dirty="0"/>
              <a:t>Merci de votre attention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91BD981-68DC-4061-B21B-2D6D9D1EF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8D56E3D-E2FA-40F9-B8B9-7832D95A5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C25DE0-B074-4239-8EB1-26C3F2F85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1151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37945D6-D693-430A-9073-2A59A185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1FCF47-386C-4BA6-87B5-200C71237D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999" y="1591733"/>
            <a:ext cx="5785332" cy="4288267"/>
          </a:xfrm>
        </p:spPr>
        <p:txBody>
          <a:bodyPr/>
          <a:lstStyle/>
          <a:p>
            <a:r>
              <a:rPr lang="fr-FR" dirty="0" err="1"/>
              <a:t>Visualiseur</a:t>
            </a:r>
            <a:r>
              <a:rPr lang="fr-FR" dirty="0"/>
              <a:t> </a:t>
            </a:r>
            <a:r>
              <a:rPr lang="fr-FR" dirty="0" err="1"/>
              <a:t>Géobretagne</a:t>
            </a:r>
            <a:r>
              <a:rPr lang="fr-FR" dirty="0"/>
              <a:t> : couche avis de l’AE sur projets soumis</a:t>
            </a:r>
          </a:p>
          <a:p>
            <a:r>
              <a:rPr lang="fr-FR" dirty="0"/>
              <a:t>		=&gt; accès aux avis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F4C7668-CA37-403D-B3F0-C547006D4A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fr-FR" dirty="0"/>
              <a:t>https://geobretagne.fr/mapstore/#/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D68D664-024B-44EA-9DDA-2C6380ABE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Avis de l’autorité environnementale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BEE6A8A-BAB3-467C-9DA2-1155CA775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524" y="2113443"/>
            <a:ext cx="9732475" cy="4102414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852D388-91BC-4719-951D-78B3C668FDAE}"/>
              </a:ext>
            </a:extLst>
          </p:cNvPr>
          <p:cNvCxnSpPr/>
          <p:nvPr/>
        </p:nvCxnSpPr>
        <p:spPr>
          <a:xfrm>
            <a:off x="4608214" y="2027976"/>
            <a:ext cx="3865830" cy="21547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673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4763D8-2F51-4358-AE62-598158A66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Autres ressources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9E081F5-F2CA-49B7-AF93-9463481F7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/>
              <a:t>19/06/2025</a:t>
            </a:r>
            <a:endParaRPr lang="fr-FR" cap="all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6B2828-7B20-455D-B9CA-FB85C0CFB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Formation – Commissaires enquêteurs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F7DE601-1C02-4760-A0D1-2ADD2BDEE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091DC26-93EF-4D4A-9181-8532EF6D68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/>
              <a:t>Site du ministère en charge de l’écologie : </a:t>
            </a:r>
            <a:r>
              <a:rPr lang="fr-FR" dirty="0">
                <a:hlinkClick r:id="rId2"/>
              </a:rPr>
              <a:t>https://www.ecologie.gouv.fr/politiques-publiques/savoir-icpe-nomenclature-gestion-declaration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/>
              <a:t>Site service public : </a:t>
            </a:r>
            <a:r>
              <a:rPr lang="fr-FR" dirty="0">
                <a:hlinkClick r:id="rId3"/>
              </a:rPr>
              <a:t>https://entreprendre.service-public.fr/vosdroits/F37901</a:t>
            </a:r>
            <a:endParaRPr lang="fr-FR" dirty="0"/>
          </a:p>
          <a:p>
            <a:pPr marL="239994" lvl="1" indent="0">
              <a:buNone/>
            </a:pPr>
            <a:r>
              <a:rPr lang="fr-FR" dirty="0"/>
              <a:t>=&gt; FAQ, lien vers la réglementation et accès aux formulaires de télédéclaration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B21FB20-B23B-4009-B26F-ED23BB986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7690" y="2292987"/>
            <a:ext cx="3528620" cy="194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96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BAF4C7-AF9D-44C0-82CE-2743955A1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enjeux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932635-8251-429A-AD12-9B2EB7F39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7179009"/>
      </p:ext>
    </p:extLst>
  </p:cSld>
  <p:clrMapOvr>
    <a:masterClrMapping/>
  </p:clrMapOvr>
</p:sld>
</file>

<file path=ppt/theme/theme1.xml><?xml version="1.0" encoding="utf-8"?>
<a:theme xmlns:a="http://schemas.openxmlformats.org/drawingml/2006/main" name="MINISTÈRIE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GOUVERNEMENT PPT">
      <a:majorFont>
        <a:latin typeface="Marianne"/>
        <a:ea typeface=""/>
        <a:cs typeface=""/>
      </a:majorFont>
      <a:minorFont>
        <a:latin typeface="Marian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15432</TotalTime>
  <Words>3954</Words>
  <Application>Microsoft Office PowerPoint</Application>
  <PresentationFormat>Grand écran</PresentationFormat>
  <Paragraphs>660</Paragraphs>
  <Slides>66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66</vt:i4>
      </vt:variant>
    </vt:vector>
  </HeadingPairs>
  <TitlesOfParts>
    <vt:vector size="75" baseType="lpstr">
      <vt:lpstr>Arial</vt:lpstr>
      <vt:lpstr>Calibri</vt:lpstr>
      <vt:lpstr>Cambria</vt:lpstr>
      <vt:lpstr>Courier New</vt:lpstr>
      <vt:lpstr>Liberation Sans</vt:lpstr>
      <vt:lpstr>Lucida Sans</vt:lpstr>
      <vt:lpstr>Marianne</vt:lpstr>
      <vt:lpstr>Wingdings</vt:lpstr>
      <vt:lpstr>MINISTÈRIEL</vt:lpstr>
      <vt:lpstr>Présentation PowerPoint</vt:lpstr>
      <vt:lpstr>Les bases de la réglementation ICPE</vt:lpstr>
      <vt:lpstr>Présentation PowerPoint</vt:lpstr>
      <vt:lpstr>Sources d’information</vt:lpstr>
      <vt:lpstr>Réglementation</vt:lpstr>
      <vt:lpstr>L’accès aux bases de données publiques</vt:lpstr>
      <vt:lpstr>Avis de l’autorité environnementale</vt:lpstr>
      <vt:lpstr>Autres ressources</vt:lpstr>
      <vt:lpstr>Les enjeux</vt:lpstr>
      <vt:lpstr>Principe 1</vt:lpstr>
      <vt:lpstr>Intérêts protégés</vt:lpstr>
      <vt:lpstr>Principe 2</vt:lpstr>
      <vt:lpstr>Principe 3</vt:lpstr>
      <vt:lpstr>Nomenclature et Régimes  Principe 3 : proportionnalité </vt:lpstr>
      <vt:lpstr>Procédures des installations classées</vt:lpstr>
      <vt:lpstr>La nomenclature des installations classées</vt:lpstr>
      <vt:lpstr>La nomenclature des installations classées</vt:lpstr>
      <vt:lpstr>Exemple rubrique 4000</vt:lpstr>
      <vt:lpstr>La nomenclature IOTA (Installations, ouvrages, travaux et activités)</vt:lpstr>
      <vt:lpstr>La nomenclature  de l’évaluation environnementale (annexe R122-2- code environnement)</vt:lpstr>
      <vt:lpstr>Les procédures  Principe 1 : démontrer éviter réduire (compenser)  Principe 2 : responsabilité exploitant  Principe 3 : proportionnalité </vt:lpstr>
      <vt:lpstr>Régimes et procédures (1)</vt:lpstr>
      <vt:lpstr>Régimes et procédures (2)</vt:lpstr>
      <vt:lpstr>La Déclaration  Principe 2 : responsabilité exploitant  Principe 3 : proportionnalité</vt:lpstr>
      <vt:lpstr>Déclaration</vt:lpstr>
      <vt:lpstr>Déclaration</vt:lpstr>
      <vt:lpstr>L’Enregistrement  Principe 2 : responsabilité exploitant  Principe 3 : proportionnalité</vt:lpstr>
      <vt:lpstr>Enregistrement</vt:lpstr>
      <vt:lpstr>Enregistrement</vt:lpstr>
      <vt:lpstr>Enregistrement</vt:lpstr>
      <vt:lpstr>Enregistrement</vt:lpstr>
      <vt:lpstr>Autorisation Environnementale (Aenv)   1 - Procédures  2 - Zoom  Principe 1 : démontrer éviter réduire compenser  Principe 2 : responsabilité exploitant  Principe 3 : proportionnalité</vt:lpstr>
      <vt:lpstr>Autorisation environnementale</vt:lpstr>
      <vt:lpstr>Autorisation environnementale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Autorisation Environnementale    1 - Procédures  2 - Zoom  Principe 1 : démontrer éviter réduire compenser  Principe 2 : responsabilité exploitant  Principe 3 : proportionnalité</vt:lpstr>
      <vt:lpstr>Evaluation environnementale</vt:lpstr>
      <vt:lpstr>Etude de danger : Objectifs</vt:lpstr>
      <vt:lpstr>Etude de danger et commissaire enquêteur</vt:lpstr>
      <vt:lpstr>Etude de danger de sites SEVESO</vt:lpstr>
      <vt:lpstr>Etude d’impact</vt:lpstr>
      <vt:lpstr>Capacités techniques et financières</vt:lpstr>
      <vt:lpstr>Garanties financières</vt:lpstr>
      <vt:lpstr>Carrière</vt:lpstr>
      <vt:lpstr>Les contrôles      Principe 2 : responsabilité exploitant  Principe 3 : proportionnalité</vt:lpstr>
      <vt:lpstr>Les contrôles sur site</vt:lpstr>
      <vt:lpstr>Les contrôles sur site</vt:lpstr>
      <vt:lpstr>Les contrôles sur site</vt:lpstr>
      <vt:lpstr>Autres contrôles</vt:lpstr>
      <vt:lpstr>Les modifications   Principe 1 : démontrer éviter réduire  Principe 2 : responsabilité exploitant  Principe 3 : proportionnalité</vt:lpstr>
      <vt:lpstr>Le constat</vt:lpstr>
      <vt:lpstr>Type de modification</vt:lpstr>
      <vt:lpstr>Les consultations</vt:lpstr>
      <vt:lpstr>La cessation   Principe 1 : démontrer éviter réduire  Principe 2 : responsabilité exploitant  Principe 3 : proportionnalité </vt:lpstr>
      <vt:lpstr>Les grands principes</vt:lpstr>
      <vt:lpstr>Procédure de cessation</vt:lpstr>
      <vt:lpstr>Merci de votre attention</vt:lpstr>
    </vt:vector>
  </TitlesOfParts>
  <Company>MTES\MCTRCT - 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CSPRT Projet d’arrêté ministériel  relatif aux mesures de restriction, en période de sécheresse, portant sur le prélèvement d’eau et la consommation d’eau des installations classées pour la protection de l’environnement</dc:title>
  <dc:creator>SERRANO-ALARCON Malcolm</dc:creator>
  <cp:lastModifiedBy>Sylvie Couloigner</cp:lastModifiedBy>
  <cp:revision>1177</cp:revision>
  <cp:lastPrinted>2023-06-19T15:31:39Z</cp:lastPrinted>
  <dcterms:created xsi:type="dcterms:W3CDTF">2023-06-12T08:49:09Z</dcterms:created>
  <dcterms:modified xsi:type="dcterms:W3CDTF">2025-06-18T18:54:43Z</dcterms:modified>
</cp:coreProperties>
</file>