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8" r:id="rId2"/>
    <p:sldId id="534" r:id="rId3"/>
    <p:sldId id="277"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5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5553C-E4C1-4E78-94B6-EE1E266E4171}" type="datetimeFigureOut">
              <a:rPr lang="fr-FR" smtClean="0"/>
              <a:t>23/09/2025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B1A8C-8065-4087-8E82-330976439EDC}" type="slidenum">
              <a:rPr lang="fr-FR" smtClean="0"/>
              <a:t>‹N°›</a:t>
            </a:fld>
            <a:endParaRPr lang="fr-FR"/>
          </a:p>
        </p:txBody>
      </p:sp>
    </p:spTree>
    <p:extLst>
      <p:ext uri="{BB962C8B-B14F-4D97-AF65-F5344CB8AC3E}">
        <p14:creationId xmlns:p14="http://schemas.microsoft.com/office/powerpoint/2010/main" val="250509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defTabSz="727075">
              <a:tabLst>
                <a:tab pos="9688513" algn="l"/>
              </a:tabLst>
            </a:pPr>
            <a:r>
              <a:rPr lang="fr-FR" sz="3200" dirty="0"/>
              <a:t>AXE 3 : Adapter les activités humaines : assurer la résilience économique et lag  souveraineté alimentaire, économique et énergétique de notre pays à + 4 °C</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19DA7-D57F-4258-ACB8-2FCD5D73C8E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3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36663" y="744538"/>
            <a:ext cx="5418137" cy="3048000"/>
          </a:xfrm>
        </p:spPr>
      </p:sp>
      <p:sp>
        <p:nvSpPr>
          <p:cNvPr id="3" name="Espace réservé des notes 2"/>
          <p:cNvSpPr>
            <a:spLocks noGrp="1"/>
          </p:cNvSpPr>
          <p:nvPr>
            <p:ph type="body" idx="1"/>
          </p:nvPr>
        </p:nvSpPr>
        <p:spPr>
          <a:xfrm>
            <a:off x="401104" y="3794803"/>
            <a:ext cx="6018922" cy="4466987"/>
          </a:xfrm>
        </p:spPr>
        <p:txBody>
          <a:bodyPr>
            <a:normAutofit/>
          </a:bodyPr>
          <a:lstStyle/>
          <a:p>
            <a:pPr marL="0" indent="0">
              <a:buFontTx/>
              <a:buNone/>
            </a:pPr>
            <a:r>
              <a:rPr lang="fr-FR" sz="1000" dirty="0"/>
              <a:t>Rappel de la TRACC</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85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defTabSz="727075">
              <a:tabLst>
                <a:tab pos="9688513" algn="l"/>
              </a:tabLst>
            </a:pPr>
            <a:r>
              <a:rPr lang="fr-FR" sz="800" dirty="0">
                <a:latin typeface="Marianne" panose="02000000000000000000" pitchFamily="2" charset="0"/>
              </a:rPr>
              <a:t>Trajectoire de réchauffement de référence pour l’adaptation au changement climatique dans code de l’environnement comme hypothèse de travail dans l’évaluation environnementale</a:t>
            </a:r>
            <a:endParaRPr lang="fr-FR" sz="700" dirty="0">
              <a:latin typeface="Marianne" panose="02000000000000000000" pitchFamily="2" charset="0"/>
            </a:endParaRPr>
          </a:p>
          <a:p>
            <a:pPr lvl="1" defTabSz="727075">
              <a:tabLst>
                <a:tab pos="9688513" algn="l"/>
              </a:tabLst>
            </a:pPr>
            <a:r>
              <a:rPr lang="fr-FR" sz="700" dirty="0">
                <a:latin typeface="Marianne" panose="02000000000000000000" pitchFamily="2" charset="0"/>
              </a:rPr>
              <a:t>Guide méthodologique à l’attention des porteurs de projet et des bureaux d’études en 2025 pour contribuer au volet « adaptation au changement climatique » de l’évaluation environnementale (guide atténuation 2021)</a:t>
            </a:r>
          </a:p>
          <a:p>
            <a:pPr marL="457200" marR="0" lvl="1" indent="0" algn="l" defTabSz="727075" rtl="0" eaLnBrk="1" fontAlgn="auto" latinLnBrk="0" hangingPunct="1">
              <a:lnSpc>
                <a:spcPct val="100000"/>
              </a:lnSpc>
              <a:spcBef>
                <a:spcPts val="0"/>
              </a:spcBef>
              <a:spcAft>
                <a:spcPts val="0"/>
              </a:spcAft>
              <a:buClrTx/>
              <a:buSzTx/>
              <a:buFontTx/>
              <a:buNone/>
              <a:tabLst>
                <a:tab pos="9688513" algn="l"/>
              </a:tabLst>
              <a:defRPr/>
            </a:pPr>
            <a:r>
              <a:rPr lang="fr-FR" sz="700" dirty="0">
                <a:latin typeface="Marianne" panose="02000000000000000000" pitchFamily="2" charset="0"/>
              </a:rPr>
              <a:t>Adapter les référentiels de la prévention des risques naturels à l’augmentation prévisible des inondations par débordement de cours d’eau, à l’évolution des inondations par ruissellement résultant de pluies intenses et à l’augmentation de l’aléa de submersion marine selon la TRACC</a:t>
            </a:r>
          </a:p>
          <a:p>
            <a:pPr marL="457200" marR="0" lvl="1" indent="0" algn="l" defTabSz="727075" rtl="0" eaLnBrk="1" fontAlgn="auto" latinLnBrk="0" hangingPunct="1">
              <a:lnSpc>
                <a:spcPct val="100000"/>
              </a:lnSpc>
              <a:spcBef>
                <a:spcPts val="0"/>
              </a:spcBef>
              <a:spcAft>
                <a:spcPts val="0"/>
              </a:spcAft>
              <a:buClrTx/>
              <a:buSzTx/>
              <a:buFontTx/>
              <a:buNone/>
              <a:tabLst>
                <a:tab pos="9688513" algn="l"/>
              </a:tabLst>
              <a:defRPr/>
            </a:pPr>
            <a:r>
              <a:rPr lang="fr-FR" sz="700" dirty="0">
                <a:latin typeface="Marianne" panose="02000000000000000000" pitchFamily="2" charset="0"/>
              </a:rPr>
              <a:t>Mise à jour du cadre réglementaire puis intégration progressive dans les documents de planification (notamment les plans de prévention des risques d’inondation par l’État, les SCoT et PLU(i) pour les collectivités territoriales) pour les inondations par débordement de cours d’eau ou par ruissellement</a:t>
            </a:r>
          </a:p>
          <a:p>
            <a:pPr lvl="1" defTabSz="727075">
              <a:tabLst>
                <a:tab pos="9688513" algn="l"/>
              </a:tabLst>
            </a:pPr>
            <a:r>
              <a:rPr lang="fr-FR" sz="700" dirty="0">
                <a:latin typeface="Marianne" panose="02000000000000000000" pitchFamily="2" charset="0"/>
              </a:rPr>
              <a:t>Proposer de nouveaux leviers économiques et réglementaires pour promouvoir la transition vers des pratiques préservant mieux la qualité des sols forestiers.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19DA7-D57F-4258-ACB8-2FCD5D73C8E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079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rgbClr val="379B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rgbClr val="2D7F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259378"/>
            <a:ext cx="10058400" cy="3065733"/>
          </a:xfrm>
        </p:spPr>
        <p:txBody>
          <a:bodyPr anchor="b">
            <a:normAutofit/>
          </a:bodyPr>
          <a:lstStyle>
            <a:lvl1pPr algn="l">
              <a:lnSpc>
                <a:spcPct val="85000"/>
              </a:lnSpc>
              <a:defRPr sz="8000" spc="-50" baseline="0">
                <a:solidFill>
                  <a:schemeClr val="tx1">
                    <a:lumMod val="85000"/>
                    <a:lumOff val="15000"/>
                  </a:schemeClr>
                </a:solidFill>
                <a:latin typeface="Marianne" panose="02000000000000000000" pitchFamily="50" charset="0"/>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arianne" panose="02000000000000000000" pitchFamily="50"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latin typeface="Marianne" panose="02000000000000000000" pitchFamily="50" charset="0"/>
              </a:defRPr>
            </a:lvl1pPr>
          </a:lstStyle>
          <a:p>
            <a:fld id="{DB78A697-9D75-4DE8-8C28-1296A6CF43C1}" type="datetimeFigureOut">
              <a:rPr lang="en-US" smtClean="0"/>
              <a:pPr/>
              <a:t>9/23/2025</a:t>
            </a:fld>
            <a:endParaRPr lang="en-US" dirty="0"/>
          </a:p>
        </p:txBody>
      </p:sp>
      <p:sp>
        <p:nvSpPr>
          <p:cNvPr id="5" name="Footer Placeholder 4"/>
          <p:cNvSpPr>
            <a:spLocks noGrp="1"/>
          </p:cNvSpPr>
          <p:nvPr>
            <p:ph type="ftr" sz="quarter" idx="11"/>
          </p:nvPr>
        </p:nvSpPr>
        <p:spPr/>
        <p:txBody>
          <a:bodyPr/>
          <a:lstStyle>
            <a:lvl1pPr>
              <a:defRPr>
                <a:latin typeface="Marianne" panose="02000000000000000000" pitchFamily="50" charset="0"/>
              </a:defRPr>
            </a:lvl1pPr>
          </a:lstStyle>
          <a:p>
            <a:pPr algn="r"/>
            <a:endParaRPr lang="en-US" dirty="0"/>
          </a:p>
        </p:txBody>
      </p:sp>
      <p:sp>
        <p:nvSpPr>
          <p:cNvPr id="6" name="Slide Number Placeholder 5"/>
          <p:cNvSpPr>
            <a:spLocks noGrp="1"/>
          </p:cNvSpPr>
          <p:nvPr>
            <p:ph type="sldNum" sz="quarter" idx="12"/>
          </p:nvPr>
        </p:nvSpPr>
        <p:spPr/>
        <p:txBody>
          <a:bodyPr/>
          <a:lstStyle>
            <a:lvl1pPr>
              <a:defRPr>
                <a:latin typeface="Marianne" panose="02000000000000000000" pitchFamily="50" charset="0"/>
              </a:defRPr>
            </a:lvl1pPr>
          </a:lstStyle>
          <a:p>
            <a:fld id="{6D22F896-40B5-4ADD-8801-0D06FADFA09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E13B10CE-EF02-442E-BD8A-DA271F6BF62C}"/>
              </a:ext>
            </a:extLst>
          </p:cNvPr>
          <p:cNvPicPr/>
          <p:nvPr userDrawn="1"/>
        </p:nvPicPr>
        <p:blipFill>
          <a:blip r:embed="rId2"/>
          <a:stretch/>
        </p:blipFill>
        <p:spPr>
          <a:xfrm>
            <a:off x="7620" y="0"/>
            <a:ext cx="1842051" cy="1787078"/>
          </a:xfrm>
          <a:prstGeom prst="rect">
            <a:avLst/>
          </a:prstGeom>
          <a:ln w="0">
            <a:noFill/>
          </a:ln>
        </p:spPr>
      </p:pic>
      <p:sp>
        <p:nvSpPr>
          <p:cNvPr id="13" name="ZoneTexte 12">
            <a:extLst>
              <a:ext uri="{FF2B5EF4-FFF2-40B4-BE49-F238E27FC236}">
                <a16:creationId xmlns:a16="http://schemas.microsoft.com/office/drawing/2014/main" id="{A134C017-DFA3-4211-B756-5BC3A6A8AE16}"/>
              </a:ext>
            </a:extLst>
          </p:cNvPr>
          <p:cNvSpPr txBox="1"/>
          <p:nvPr userDrawn="1"/>
        </p:nvSpPr>
        <p:spPr>
          <a:xfrm>
            <a:off x="1628775" y="228333"/>
            <a:ext cx="2771775"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060700" algn="ctr"/>
                <a:tab pos="6119813" algn="r"/>
              </a:tabLst>
              <a:defRPr/>
            </a:pPr>
            <a:r>
              <a:rPr kumimoji="0" lang="fr-FR" altLang="zh-CN" sz="1000" b="1" i="0" u="none" strike="noStrike" kern="1200" cap="none" spc="0" normalizeH="0" baseline="0" noProof="0" dirty="0">
                <a:ln>
                  <a:noFill/>
                </a:ln>
                <a:solidFill>
                  <a:prstClr val="black"/>
                </a:solidFill>
                <a:effectLst/>
                <a:uLnTx/>
                <a:uFillTx/>
                <a:latin typeface="Marianne" panose="02000000000000000000" pitchFamily="50" charset="0"/>
                <a:ea typeface="NSimSun" panose="02010609030101010101" pitchFamily="49" charset="-122"/>
                <a:cs typeface="Arial" panose="020B0604020202020204" pitchFamily="34" charset="0"/>
              </a:rPr>
              <a:t>Direction régionale de l’environnement, </a:t>
            </a:r>
            <a:br>
              <a:rPr kumimoji="0" lang="fr-FR" altLang="zh-CN" sz="1000" b="1" i="0" u="none" strike="noStrike" kern="1200" cap="none" spc="0" normalizeH="0" baseline="0" noProof="0" dirty="0">
                <a:ln>
                  <a:noFill/>
                </a:ln>
                <a:solidFill>
                  <a:prstClr val="black"/>
                </a:solidFill>
                <a:effectLst/>
                <a:uLnTx/>
                <a:uFillTx/>
                <a:latin typeface="Marianne" panose="02000000000000000000" pitchFamily="50" charset="0"/>
                <a:ea typeface="NSimSun" panose="02010609030101010101" pitchFamily="49" charset="-122"/>
                <a:cs typeface="Arial" panose="020B0604020202020204" pitchFamily="34" charset="0"/>
              </a:rPr>
            </a:br>
            <a:r>
              <a:rPr kumimoji="0" lang="fr-FR" altLang="zh-CN" sz="1000" b="1" i="0" u="none" strike="noStrike" kern="1200" cap="none" spc="0" normalizeH="0" baseline="0" noProof="0" dirty="0">
                <a:ln>
                  <a:noFill/>
                </a:ln>
                <a:solidFill>
                  <a:prstClr val="black"/>
                </a:solidFill>
                <a:effectLst/>
                <a:uLnTx/>
                <a:uFillTx/>
                <a:latin typeface="Marianne" panose="02000000000000000000" pitchFamily="50" charset="0"/>
                <a:ea typeface="NSimSun" panose="02010609030101010101" pitchFamily="49" charset="-122"/>
                <a:cs typeface="Arial" panose="020B0604020202020204" pitchFamily="34" charset="0"/>
              </a:rPr>
              <a:t>de l’aménagement et du logement</a:t>
            </a:r>
            <a:endParaRPr kumimoji="0" lang="fr-FR" altLang="zh-CN" sz="1000" b="0" i="0" u="none" strike="noStrike" kern="1200" cap="none" spc="0" normalizeH="0" baseline="0" noProof="0" dirty="0">
              <a:ln>
                <a:noFill/>
              </a:ln>
              <a:solidFill>
                <a:prstClr val="black"/>
              </a:solidFill>
              <a:effectLst/>
              <a:uLnTx/>
              <a:uFillTx/>
              <a:latin typeface="Marianne" panose="02000000000000000000" pitchFamily="50" charset="0"/>
              <a:ea typeface="等线" panose="02010600030101010101" pitchFamily="2" charset="-122"/>
              <a:cs typeface="+mn-cs"/>
            </a:endParaRPr>
          </a:p>
        </p:txBody>
      </p:sp>
    </p:spTree>
    <p:extLst>
      <p:ext uri="{BB962C8B-B14F-4D97-AF65-F5344CB8AC3E}">
        <p14:creationId xmlns:p14="http://schemas.microsoft.com/office/powerpoint/2010/main" val="90980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651674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0172865-FBF0-458A-BAFF-4F75173770F5}"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2090537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a:solidFill>
            <a:srgbClr val="379B99"/>
          </a:solidFill>
        </p:spPr>
        <p:style>
          <a:lnRef idx="0">
            <a:scrgbClr r="0" g="0" b="0"/>
          </a:lnRef>
          <a:fillRef idx="1002">
            <a:schemeClr val="lt2"/>
          </a:fillRef>
          <a:effectRef idx="0">
            <a:scrgbClr r="0" g="0" b="0"/>
          </a:effectRef>
          <a:fontRef idx="major"/>
        </p:style>
        <p:txBody>
          <a:bodyPr lIns="91440" rIns="91440" anchor="ctr">
            <a:norm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a:solidFill>
            <a:srgbClr val="379B99"/>
          </a:solidFill>
        </p:spPr>
        <p:style>
          <a:lnRef idx="0">
            <a:scrgbClr r="0" g="0" b="0"/>
          </a:lnRef>
          <a:fillRef idx="1002">
            <a:schemeClr val="lt2"/>
          </a:fillRef>
          <a:effectRef idx="0">
            <a:scrgbClr r="0" g="0" b="0"/>
          </a:effectRef>
          <a:fontRef idx="major"/>
        </p:style>
        <p:txBody>
          <a:bodyPr vert="horz" lIns="91440" tIns="45720" rIns="91440" bIns="45720" rtlCol="0" anchor="ctr">
            <a:normAutofit/>
          </a:bodyPr>
          <a:lstStyle>
            <a:lvl1pPr>
              <a:defRPr lang="fr-FR" sz="2000" b="0" cap="all" baseline="0" smtClean="0">
                <a:solidFill>
                  <a:schemeClr val="bg1"/>
                </a:solidFill>
                <a:latin typeface="+mj-lt"/>
                <a:ea typeface="+mj-ea"/>
                <a:cs typeface="+mj-cs"/>
              </a:defRPr>
            </a:lvl1pPr>
          </a:lstStyle>
          <a:p>
            <a:pPr marL="0" lvl="0" indent="0">
              <a:buNone/>
            </a:pPr>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0172865-FBF0-458A-BAFF-4F75173770F5}" type="datetimeFigureOut">
              <a:rPr lang="en-US" smtClean="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019483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smtClean="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0536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379B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266C6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3B55614-3909-43DC-A067-7F9842F8B81D}" type="datetimeFigureOut">
              <a:rPr lang="en-US" smtClean="0"/>
              <a:t>9/23/2025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3852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Titre sec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379B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9F7F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1778925"/>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lvl1pPr>
              <a:defRPr sz="2400"/>
            </a:lvl1pPr>
            <a:lvl2pPr>
              <a:defRPr sz="2000"/>
            </a:lvl2pPr>
            <a:lvl3pPr>
              <a:defRPr sz="18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285750" indent="-285750">
              <a:buClr>
                <a:srgbClr val="CAECEB"/>
              </a:buClr>
              <a:buFont typeface="Wingdings" panose="05000000000000000000" pitchFamily="2" charset="2"/>
              <a:buChar char="ü"/>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172865-FBF0-458A-BAFF-4F75173770F5}" type="datetimeFigureOut">
              <a:rPr lang="en-US" smtClean="0"/>
              <a:t>9/23/2025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625670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379B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22605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rgbClr val="E9F7F7"/>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E240176-F1D3-49EC-82F4-0915A3AC4184}" type="datetimeFigureOut">
              <a:rPr lang="en-US" smtClean="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9228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379B9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2363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latin typeface="Marianne" panose="02000000000000000000" pitchFamily="50" charset="0"/>
              </a:defRPr>
            </a:lvl1pPr>
          </a:lstStyle>
          <a:p>
            <a:r>
              <a:rPr lang="fr-FR" dirty="0"/>
              <a:t>25/09/2024</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Marianne" panose="02000000000000000000" pitchFamily="50" charset="0"/>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latin typeface="Marianne" panose="02000000000000000000" pitchFamily="50" charset="0"/>
              </a:defRPr>
            </a:lvl1pPr>
          </a:lstStyle>
          <a:p>
            <a:fld id="{6D22F896-40B5-4ADD-8801-0D06FADFA09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4B625DB-7096-4EAC-81C8-1AC419720587}"/>
              </a:ext>
            </a:extLst>
          </p:cNvPr>
          <p:cNvPicPr/>
          <p:nvPr userDrawn="1"/>
        </p:nvPicPr>
        <p:blipFill>
          <a:blip r:embed="rId10"/>
          <a:stretch/>
        </p:blipFill>
        <p:spPr>
          <a:xfrm>
            <a:off x="7620" y="0"/>
            <a:ext cx="897255" cy="895350"/>
          </a:xfrm>
          <a:prstGeom prst="rect">
            <a:avLst/>
          </a:prstGeom>
          <a:ln w="0">
            <a:noFill/>
          </a:ln>
        </p:spPr>
      </p:pic>
    </p:spTree>
    <p:extLst>
      <p:ext uri="{BB962C8B-B14F-4D97-AF65-F5344CB8AC3E}">
        <p14:creationId xmlns:p14="http://schemas.microsoft.com/office/powerpoint/2010/main" val="3830931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arianne" panose="02000000000000000000" pitchFamily="50" charset="0"/>
          <a:ea typeface="+mj-ea"/>
          <a:cs typeface="+mj-cs"/>
        </a:defRPr>
      </a:lvl1pPr>
    </p:titleStyle>
    <p:bodyStyle>
      <a:lvl1pPr marL="361950" indent="-361950" algn="l" defTabSz="914400" rtl="0" eaLnBrk="1" latinLnBrk="0" hangingPunct="1">
        <a:lnSpc>
          <a:spcPct val="90000"/>
        </a:lnSpc>
        <a:spcBef>
          <a:spcPts val="1200"/>
        </a:spcBef>
        <a:spcAft>
          <a:spcPts val="200"/>
        </a:spcAft>
        <a:buClr>
          <a:srgbClr val="379B99"/>
        </a:buClr>
        <a:buSzPct val="120000"/>
        <a:buFont typeface="Wingdings 3" panose="05040102010807070707" pitchFamily="18" charset="2"/>
        <a:buChar char=""/>
        <a:defRPr sz="3200" kern="1200">
          <a:solidFill>
            <a:schemeClr val="tx1">
              <a:lumMod val="75000"/>
              <a:lumOff val="25000"/>
            </a:schemeClr>
          </a:solidFill>
          <a:latin typeface="Marianne" panose="02000000000000000000" pitchFamily="50" charset="0"/>
          <a:ea typeface="+mn-ea"/>
          <a:cs typeface="+mn-cs"/>
        </a:defRPr>
      </a:lvl1pPr>
      <a:lvl2pPr marL="628650" indent="-266700" algn="l" defTabSz="914400" rtl="0" eaLnBrk="1" latinLnBrk="0" hangingPunct="1">
        <a:lnSpc>
          <a:spcPct val="90000"/>
        </a:lnSpc>
        <a:spcBef>
          <a:spcPts val="200"/>
        </a:spcBef>
        <a:spcAft>
          <a:spcPts val="400"/>
        </a:spcAft>
        <a:buClr>
          <a:srgbClr val="379B99"/>
        </a:buClr>
        <a:buSzPct val="130000"/>
        <a:buFont typeface="Wingdings" panose="05000000000000000000" pitchFamily="2" charset="2"/>
        <a:buChar char="§"/>
        <a:defRPr sz="2800" kern="1200">
          <a:solidFill>
            <a:schemeClr val="tx1">
              <a:lumMod val="75000"/>
              <a:lumOff val="25000"/>
            </a:schemeClr>
          </a:solidFill>
          <a:latin typeface="Marianne" panose="02000000000000000000" pitchFamily="50" charset="0"/>
          <a:ea typeface="+mn-ea"/>
          <a:cs typeface="+mn-cs"/>
        </a:defRPr>
      </a:lvl2pPr>
      <a:lvl3pPr marL="990600" indent="-277813" algn="l" defTabSz="914400" rtl="0" eaLnBrk="1" latinLnBrk="0" hangingPunct="1">
        <a:lnSpc>
          <a:spcPct val="90000"/>
        </a:lnSpc>
        <a:spcBef>
          <a:spcPts val="200"/>
        </a:spcBef>
        <a:spcAft>
          <a:spcPts val="400"/>
        </a:spcAft>
        <a:buClr>
          <a:srgbClr val="379B99"/>
        </a:buClr>
        <a:buSzPct val="150000"/>
        <a:buFont typeface="Arial" panose="020B0604020202020204" pitchFamily="34" charset="0"/>
        <a:buChar char="•"/>
        <a:defRPr sz="2000" kern="1200">
          <a:solidFill>
            <a:schemeClr val="tx1">
              <a:lumMod val="75000"/>
              <a:lumOff val="25000"/>
            </a:schemeClr>
          </a:solidFill>
          <a:latin typeface="Marianne" panose="02000000000000000000" pitchFamily="50" charset="0"/>
          <a:ea typeface="+mn-ea"/>
          <a:cs typeface="+mn-cs"/>
        </a:defRPr>
      </a:lvl3pPr>
      <a:lvl4pPr marL="1343025" indent="-182563" algn="l" defTabSz="914400" rtl="0" eaLnBrk="1" latinLnBrk="0" hangingPunct="1">
        <a:lnSpc>
          <a:spcPct val="90000"/>
        </a:lnSpc>
        <a:spcBef>
          <a:spcPts val="200"/>
        </a:spcBef>
        <a:spcAft>
          <a:spcPts val="400"/>
        </a:spcAft>
        <a:buClr>
          <a:srgbClr val="379B99"/>
        </a:buClr>
        <a:buSzPct val="150000"/>
        <a:buFont typeface="Calibri" pitchFamily="34" charset="0"/>
        <a:buChar char="◦"/>
        <a:defRPr sz="2000" kern="1200">
          <a:solidFill>
            <a:schemeClr val="tx1">
              <a:lumMod val="75000"/>
              <a:lumOff val="25000"/>
            </a:schemeClr>
          </a:solidFill>
          <a:latin typeface="Marianne" panose="02000000000000000000" pitchFamily="50" charset="0"/>
          <a:ea typeface="+mn-ea"/>
          <a:cs typeface="+mn-cs"/>
        </a:defRPr>
      </a:lvl4pPr>
      <a:lvl5pPr marL="1619250" indent="-182563" algn="l" defTabSz="914400" rtl="0" eaLnBrk="1" latinLnBrk="0" hangingPunct="1">
        <a:lnSpc>
          <a:spcPct val="90000"/>
        </a:lnSpc>
        <a:spcBef>
          <a:spcPts val="200"/>
        </a:spcBef>
        <a:spcAft>
          <a:spcPts val="400"/>
        </a:spcAft>
        <a:buClr>
          <a:srgbClr val="379B99"/>
        </a:buClr>
        <a:buSzPct val="80000"/>
        <a:buFont typeface="Wingdings" panose="05000000000000000000" pitchFamily="2" charset="2"/>
        <a:buChar char="ü"/>
        <a:defRPr sz="2000" kern="1200">
          <a:solidFill>
            <a:schemeClr val="tx1">
              <a:lumMod val="75000"/>
              <a:lumOff val="25000"/>
            </a:schemeClr>
          </a:solidFill>
          <a:latin typeface="Marianne" panose="02000000000000000000" pitchFamily="50"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D0986-0347-409D-BD50-5AE49AEA8F4A}"/>
              </a:ext>
            </a:extLst>
          </p:cNvPr>
          <p:cNvSpPr>
            <a:spLocks noGrp="1"/>
          </p:cNvSpPr>
          <p:nvPr>
            <p:ph type="title"/>
          </p:nvPr>
        </p:nvSpPr>
        <p:spPr/>
        <p:txBody>
          <a:bodyPr/>
          <a:lstStyle/>
          <a:p>
            <a:r>
              <a:rPr lang="fr-FR" dirty="0"/>
              <a:t>PNACC 3</a:t>
            </a:r>
          </a:p>
        </p:txBody>
      </p:sp>
      <p:sp>
        <p:nvSpPr>
          <p:cNvPr id="3" name="Espace réservé du contenu 2">
            <a:extLst>
              <a:ext uri="{FF2B5EF4-FFF2-40B4-BE49-F238E27FC236}">
                <a16:creationId xmlns:a16="http://schemas.microsoft.com/office/drawing/2014/main" id="{167815F1-DD8A-45A1-B120-75904DC9A653}"/>
              </a:ext>
            </a:extLst>
          </p:cNvPr>
          <p:cNvSpPr>
            <a:spLocks noGrp="1"/>
          </p:cNvSpPr>
          <p:nvPr>
            <p:ph idx="1"/>
          </p:nvPr>
        </p:nvSpPr>
        <p:spPr>
          <a:xfrm>
            <a:off x="1097280" y="2012787"/>
            <a:ext cx="10517358" cy="4315824"/>
          </a:xfrm>
        </p:spPr>
        <p:txBody>
          <a:bodyPr>
            <a:normAutofit fontScale="92500" lnSpcReduction="20000"/>
          </a:bodyPr>
          <a:lstStyle/>
          <a:p>
            <a:pPr defTabSz="727075">
              <a:tabLst>
                <a:tab pos="9688513" algn="l"/>
              </a:tabLst>
            </a:pPr>
            <a:r>
              <a:rPr lang="fr-FR" dirty="0"/>
              <a:t>Défini une trajectoire de réchauffement de référence pour l’adaptation au changement climatique (+4 °C en France en 2100)</a:t>
            </a:r>
          </a:p>
          <a:p>
            <a:pPr lvl="2" defTabSz="727075">
              <a:buFont typeface="Wingdings" panose="05000000000000000000" pitchFamily="2" charset="2"/>
              <a:buChar char="ð"/>
              <a:tabLst>
                <a:tab pos="9688513" algn="l"/>
              </a:tabLst>
            </a:pPr>
            <a:r>
              <a:rPr lang="fr-FR" sz="2600" dirty="0">
                <a:solidFill>
                  <a:schemeClr val="accent6"/>
                </a:solidFill>
              </a:rPr>
              <a:t>Anticiper</a:t>
            </a:r>
            <a:endParaRPr lang="fr-FR" sz="1400" dirty="0">
              <a:solidFill>
                <a:schemeClr val="accent6"/>
              </a:solidFill>
            </a:endParaRPr>
          </a:p>
          <a:p>
            <a:pPr defTabSz="727075">
              <a:tabLst>
                <a:tab pos="9688513" algn="l"/>
              </a:tabLst>
            </a:pPr>
            <a:r>
              <a:rPr lang="fr-FR" dirty="0"/>
              <a:t>Axes :</a:t>
            </a:r>
          </a:p>
          <a:p>
            <a:pPr marL="876300" lvl="1" indent="-514350" defTabSz="727075">
              <a:buFont typeface="+mj-lt"/>
              <a:buAutoNum type="arabicPeriod"/>
              <a:tabLst>
                <a:tab pos="9688513" algn="l"/>
              </a:tabLst>
            </a:pPr>
            <a:r>
              <a:rPr lang="fr-FR" dirty="0"/>
              <a:t>Protéger la population</a:t>
            </a:r>
          </a:p>
          <a:p>
            <a:pPr marL="876300" lvl="1" indent="-514350" defTabSz="727075">
              <a:buFont typeface="+mj-lt"/>
              <a:buAutoNum type="arabicPeriod"/>
              <a:tabLst>
                <a:tab pos="9688513" algn="l"/>
              </a:tabLst>
            </a:pPr>
            <a:r>
              <a:rPr lang="fr-FR" dirty="0"/>
              <a:t>Assurer la résilience des territoires, des infrastructures et des  services essentiels</a:t>
            </a:r>
          </a:p>
          <a:p>
            <a:pPr marL="876300" lvl="1" indent="-514350" defTabSz="727075">
              <a:buFont typeface="+mj-lt"/>
              <a:buAutoNum type="arabicPeriod"/>
              <a:tabLst>
                <a:tab pos="9688513" algn="l"/>
              </a:tabLst>
            </a:pPr>
            <a:r>
              <a:rPr lang="fr-FR" dirty="0"/>
              <a:t>Adapter les activités humaines</a:t>
            </a:r>
          </a:p>
          <a:p>
            <a:pPr marL="876300" lvl="1" indent="-514350" defTabSz="727075">
              <a:buFont typeface="+mj-lt"/>
              <a:buAutoNum type="arabicPeriod"/>
              <a:tabLst>
                <a:tab pos="9688513" algn="l"/>
              </a:tabLst>
            </a:pPr>
            <a:r>
              <a:rPr lang="fr-FR" dirty="0"/>
              <a:t>Protéger notre patrimoine naturel et culturel</a:t>
            </a:r>
          </a:p>
          <a:p>
            <a:pPr marL="876300" lvl="1" indent="-514350" defTabSz="727075">
              <a:buFont typeface="+mj-lt"/>
              <a:buAutoNum type="arabicPeriod"/>
              <a:tabLst>
                <a:tab pos="9688513" algn="l"/>
              </a:tabLst>
            </a:pPr>
            <a:r>
              <a:rPr lang="fr-FR" dirty="0"/>
              <a:t>Mobiliser les forces vives de la Nation pour réussir l’adaptation au  changement climatique</a:t>
            </a:r>
          </a:p>
          <a:p>
            <a:pPr lvl="1" defTabSz="727075">
              <a:tabLst>
                <a:tab pos="9688513" algn="l"/>
              </a:tabLst>
            </a:pPr>
            <a:endParaRPr lang="fr-FR" dirty="0"/>
          </a:p>
          <a:p>
            <a:pPr lvl="1" defTabSz="727075">
              <a:tabLst>
                <a:tab pos="9688513" algn="l"/>
              </a:tabLst>
            </a:pPr>
            <a:endParaRPr lang="fr-FR" dirty="0"/>
          </a:p>
        </p:txBody>
      </p:sp>
      <p:pic>
        <p:nvPicPr>
          <p:cNvPr id="7" name="Image 6">
            <a:extLst>
              <a:ext uri="{FF2B5EF4-FFF2-40B4-BE49-F238E27FC236}">
                <a16:creationId xmlns:a16="http://schemas.microsoft.com/office/drawing/2014/main" id="{22D39910-7CD9-497E-B8E9-3ABFF0FFA129}"/>
              </a:ext>
            </a:extLst>
          </p:cNvPr>
          <p:cNvPicPr>
            <a:picLocks noChangeAspect="1"/>
          </p:cNvPicPr>
          <p:nvPr/>
        </p:nvPicPr>
        <p:blipFill rotWithShape="1">
          <a:blip r:embed="rId3"/>
          <a:srcRect l="5703" r="4423"/>
          <a:stretch/>
        </p:blipFill>
        <p:spPr>
          <a:xfrm>
            <a:off x="6355959" y="181511"/>
            <a:ext cx="5125915" cy="1660939"/>
          </a:xfrm>
          <a:prstGeom prst="rect">
            <a:avLst/>
          </a:prstGeom>
        </p:spPr>
      </p:pic>
    </p:spTree>
    <p:extLst>
      <p:ext uri="{BB962C8B-B14F-4D97-AF65-F5344CB8AC3E}">
        <p14:creationId xmlns:p14="http://schemas.microsoft.com/office/powerpoint/2010/main" val="10864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Espace réservé du texte 6"/>
          <p:cNvSpPr>
            <a:spLocks noGrp="1"/>
          </p:cNvSpPr>
          <p:nvPr>
            <p:ph type="body" sz="quarter" idx="4294967295"/>
          </p:nvPr>
        </p:nvSpPr>
        <p:spPr>
          <a:xfrm>
            <a:off x="389747" y="2044366"/>
            <a:ext cx="4689475" cy="1169987"/>
          </a:xfrm>
        </p:spPr>
        <p:txBody>
          <a:bodyPr>
            <a:normAutofit fontScale="92500" lnSpcReduction="20000"/>
          </a:bodyPr>
          <a:lstStyle/>
          <a:p>
            <a:pPr marL="0" indent="0">
              <a:lnSpc>
                <a:spcPct val="114000"/>
              </a:lnSpc>
              <a:spcAft>
                <a:spcPts val="400"/>
              </a:spcAft>
              <a:buNone/>
            </a:pPr>
            <a:r>
              <a:rPr lang="fr-FR" sz="1600" dirty="0">
                <a:solidFill>
                  <a:schemeClr val="tx1"/>
                </a:solidFill>
                <a:latin typeface="Marianne" panose="02000000000000000000" pitchFamily="50" charset="0"/>
              </a:rPr>
              <a:t>En l’absence de mesures additionnelles, selon le GIEC, les politiques et engagements actuels de </a:t>
            </a:r>
            <a:r>
              <a:rPr lang="fr-FR" sz="1600" b="1" dirty="0">
                <a:solidFill>
                  <a:schemeClr val="tx1"/>
                </a:solidFill>
                <a:latin typeface="Marianne" panose="02000000000000000000" pitchFamily="50" charset="0"/>
              </a:rPr>
              <a:t>l’ensemble des pays </a:t>
            </a:r>
            <a:r>
              <a:rPr lang="fr-FR" sz="1600" dirty="0">
                <a:solidFill>
                  <a:schemeClr val="tx1"/>
                </a:solidFill>
                <a:latin typeface="Marianne" panose="02000000000000000000" pitchFamily="50" charset="0"/>
              </a:rPr>
              <a:t>pointent vers un réchauffement mondial, </a:t>
            </a:r>
            <a:r>
              <a:rPr lang="fr-FR" sz="1600" dirty="0">
                <a:solidFill>
                  <a:schemeClr val="tx1"/>
                </a:solidFill>
                <a:latin typeface="Marianne" panose="02000000000000000000" pitchFamily="50" charset="0"/>
                <a:ea typeface="Times New Roman" panose="02020603050405020304" pitchFamily="18" charset="0"/>
                <a:cs typeface="Times New Roman" panose="02020603050405020304" pitchFamily="18" charset="0"/>
              </a:rPr>
              <a:t>par rapport aux années 1850, </a:t>
            </a:r>
            <a:r>
              <a:rPr lang="fr-FR" sz="1600" dirty="0">
                <a:solidFill>
                  <a:schemeClr val="tx1"/>
                </a:solidFill>
                <a:latin typeface="Marianne" panose="02000000000000000000" pitchFamily="50" charset="0"/>
              </a:rPr>
              <a:t>de :</a:t>
            </a:r>
            <a:endParaRPr lang="fr-FR" sz="1600" dirty="0">
              <a:solidFill>
                <a:schemeClr val="tx1"/>
              </a:solidFill>
              <a:latin typeface="Marianne" panose="02000000000000000000" pitchFamily="50"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8FFF01CE-DC64-4B94-83D6-177D9638C08E}"/>
              </a:ext>
            </a:extLst>
          </p:cNvPr>
          <p:cNvSpPr>
            <a:spLocks noGrp="1"/>
          </p:cNvSpPr>
          <p:nvPr>
            <p:ph type="sldNum" sz="quarter" idx="4294967295"/>
          </p:nvPr>
        </p:nvSpPr>
        <p:spPr>
          <a:xfrm>
            <a:off x="11452225" y="6356350"/>
            <a:ext cx="739775"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D7D915-A741-498F-8136-985E4E8196B9}" type="slidenum">
              <a:rPr kumimoji="0" lang="fr-FR" sz="1050" b="0" i="0" u="none" strike="noStrike" kern="1200" cap="none" spc="0" normalizeH="0" baseline="0" noProof="0" smtClean="0">
                <a:ln>
                  <a:noFill/>
                </a:ln>
                <a:solidFill>
                  <a:srgbClr val="FFFFFF"/>
                </a:solidFill>
                <a:effectLst/>
                <a:uLnTx/>
                <a:uFillTx/>
                <a:latin typeface="Marianne" panose="020000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050" b="0" i="0" u="none" strike="noStrike" kern="1200" cap="none" spc="0" normalizeH="0" baseline="0" noProof="0">
              <a:ln>
                <a:noFill/>
              </a:ln>
              <a:solidFill>
                <a:srgbClr val="FFFFFF"/>
              </a:solidFill>
              <a:effectLst/>
              <a:uLnTx/>
              <a:uFillTx/>
              <a:latin typeface="Marianne" panose="02000000000000000000" pitchFamily="50" charset="0"/>
              <a:ea typeface="+mn-ea"/>
              <a:cs typeface="+mn-cs"/>
            </a:endParaRPr>
          </a:p>
        </p:txBody>
      </p:sp>
      <p:grpSp>
        <p:nvGrpSpPr>
          <p:cNvPr id="11" name="Groupe 10"/>
          <p:cNvGrpSpPr/>
          <p:nvPr/>
        </p:nvGrpSpPr>
        <p:grpSpPr>
          <a:xfrm>
            <a:off x="7971110" y="3045743"/>
            <a:ext cx="1418439" cy="1888523"/>
            <a:chOff x="6064267" y="2497640"/>
            <a:chExt cx="1063829" cy="1416392"/>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67" y="2497640"/>
              <a:ext cx="912660" cy="913803"/>
            </a:xfrm>
            <a:prstGeom prst="rect">
              <a:avLst/>
            </a:prstGeom>
          </p:spPr>
        </p:pic>
        <p:sp>
          <p:nvSpPr>
            <p:cNvPr id="9" name="ZoneTexte 8"/>
            <p:cNvSpPr txBox="1"/>
            <p:nvPr/>
          </p:nvSpPr>
          <p:spPr>
            <a:xfrm>
              <a:off x="6084168" y="3352436"/>
              <a:ext cx="1043928" cy="5615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EF7D00"/>
                  </a:solidFill>
                  <a:effectLst/>
                  <a:uLnTx/>
                  <a:uFillTx/>
                  <a:latin typeface="Marianne"/>
                  <a:ea typeface="Times New Roman" panose="02020603050405020304" pitchFamily="18" charset="0"/>
                  <a:cs typeface="Times New Roman" panose="02020603050405020304" pitchFamily="18" charset="0"/>
                </a:rPr>
                <a:t>+ 2,7 °C </a:t>
              </a:r>
              <a:r>
                <a:rPr kumimoji="0" lang="fr-FR" sz="2133" b="1" i="0" u="none" strike="noStrike" kern="1200" cap="none" spc="0" normalizeH="0" baseline="0" noProof="0" dirty="0">
                  <a:ln>
                    <a:noFill/>
                  </a:ln>
                  <a:solidFill>
                    <a:srgbClr val="EF7D00"/>
                  </a:solidFill>
                  <a:effectLst/>
                  <a:uLnTx/>
                  <a:uFillTx/>
                  <a:latin typeface="Marianne"/>
                  <a:ea typeface="+mn-ea"/>
                  <a:cs typeface="Times New Roman" panose="02020603050405020304" pitchFamily="18" charset="0"/>
                </a:rPr>
                <a:t>en 2050</a:t>
              </a:r>
            </a:p>
          </p:txBody>
        </p:sp>
      </p:grpSp>
      <p:grpSp>
        <p:nvGrpSpPr>
          <p:cNvPr id="27" name="Groupe 26"/>
          <p:cNvGrpSpPr/>
          <p:nvPr/>
        </p:nvGrpSpPr>
        <p:grpSpPr>
          <a:xfrm>
            <a:off x="9774093" y="3045742"/>
            <a:ext cx="1218452" cy="1851202"/>
            <a:chOff x="7416504" y="2497640"/>
            <a:chExt cx="913839" cy="1388402"/>
          </a:xfrm>
        </p:grpSpPr>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968" y="2497640"/>
              <a:ext cx="912375" cy="913803"/>
            </a:xfrm>
            <a:prstGeom prst="rect">
              <a:avLst/>
            </a:prstGeom>
          </p:spPr>
        </p:pic>
        <p:sp>
          <p:nvSpPr>
            <p:cNvPr id="13" name="ZoneTexte 12"/>
            <p:cNvSpPr txBox="1"/>
            <p:nvPr/>
          </p:nvSpPr>
          <p:spPr>
            <a:xfrm>
              <a:off x="7416504" y="3355127"/>
              <a:ext cx="913839" cy="5309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AF201F"/>
                  </a:solidFill>
                  <a:effectLst/>
                  <a:uLnTx/>
                  <a:uFillTx/>
                  <a:latin typeface="Marianne"/>
                  <a:ea typeface="Times New Roman" panose="02020603050405020304" pitchFamily="18" charset="0"/>
                  <a:cs typeface="Times New Roman" panose="02020603050405020304" pitchFamily="18" charset="0"/>
                </a:rPr>
                <a:t>+ 4 °C </a:t>
              </a:r>
              <a:r>
                <a:rPr kumimoji="0" lang="fr-FR" sz="1867" b="1" i="0" u="none" strike="noStrike" kern="1200" cap="none" spc="0" normalizeH="0" baseline="0" noProof="0" dirty="0">
                  <a:ln>
                    <a:noFill/>
                  </a:ln>
                  <a:solidFill>
                    <a:srgbClr val="AF201F"/>
                  </a:solidFill>
                  <a:effectLst/>
                  <a:uLnTx/>
                  <a:uFillTx/>
                  <a:latin typeface="Marianne"/>
                  <a:ea typeface="Times New Roman" panose="02020603050405020304" pitchFamily="18" charset="0"/>
                  <a:cs typeface="Times New Roman" panose="02020603050405020304" pitchFamily="18" charset="0"/>
                </a:rPr>
                <a:t>en 2100</a:t>
              </a:r>
            </a:p>
          </p:txBody>
        </p:sp>
      </p:grpSp>
      <p:sp>
        <p:nvSpPr>
          <p:cNvPr id="15" name="Espace réservé du texte 7"/>
          <p:cNvSpPr txBox="1">
            <a:spLocks/>
          </p:cNvSpPr>
          <p:nvPr/>
        </p:nvSpPr>
        <p:spPr>
          <a:xfrm>
            <a:off x="6025718" y="2044366"/>
            <a:ext cx="4688241" cy="105863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400"/>
              </a:spcBef>
              <a:spcAft>
                <a:spcPts val="400"/>
              </a:spcAft>
              <a:buClrTx/>
              <a:buSzTx/>
              <a:buFont typeface="Arial" pitchFamily="34" charset="0"/>
              <a:buNone/>
              <a:tabLst/>
              <a:defRPr/>
            </a:pPr>
            <a:r>
              <a:rPr kumimoji="0" lang="fr-FR" sz="16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En France hexagonale</a:t>
            </a:r>
            <a:r>
              <a:rPr kumimoji="0" lang="fr-FR" sz="16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le réchauffement sera encore plus marqué :</a:t>
            </a:r>
            <a:endParaRPr kumimoji="0" lang="fr-FR" sz="1600" b="0" i="0" u="none" strike="noStrike" kern="1200" cap="none" spc="0" normalizeH="0" baseline="0" noProof="0" dirty="0">
              <a:ln>
                <a:noFill/>
              </a:ln>
              <a:solidFill>
                <a:prstClr val="black"/>
              </a:solidFill>
              <a:effectLst/>
              <a:uLnTx/>
              <a:uFillTx/>
              <a:latin typeface="Marianne" panose="02000000000000000000" pitchFamily="50" charset="0"/>
              <a:ea typeface="Times New Roman" panose="02020603050405020304" pitchFamily="18" charset="0"/>
              <a:cs typeface="Times New Roman" panose="02020603050405020304" pitchFamily="18" charset="0"/>
            </a:endParaRPr>
          </a:p>
        </p:txBody>
      </p:sp>
      <p:grpSp>
        <p:nvGrpSpPr>
          <p:cNvPr id="5" name="Groupe 4"/>
          <p:cNvGrpSpPr/>
          <p:nvPr/>
        </p:nvGrpSpPr>
        <p:grpSpPr>
          <a:xfrm>
            <a:off x="6166283" y="3043167"/>
            <a:ext cx="1298853" cy="1891099"/>
            <a:chOff x="4710647" y="2495708"/>
            <a:chExt cx="974140" cy="1418324"/>
          </a:xfrm>
        </p:grpSpPr>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0647" y="2495708"/>
              <a:ext cx="912375" cy="913803"/>
            </a:xfrm>
            <a:prstGeom prst="rect">
              <a:avLst/>
            </a:prstGeom>
          </p:spPr>
        </p:pic>
        <p:sp>
          <p:nvSpPr>
            <p:cNvPr id="22" name="ZoneTexte 21"/>
            <p:cNvSpPr txBox="1"/>
            <p:nvPr/>
          </p:nvSpPr>
          <p:spPr>
            <a:xfrm>
              <a:off x="4716017" y="3352436"/>
              <a:ext cx="968770" cy="5615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FFCA00"/>
                  </a:solidFill>
                  <a:effectLst/>
                  <a:uLnTx/>
                  <a:uFillTx/>
                  <a:latin typeface="Marianne"/>
                  <a:ea typeface="Times New Roman" panose="02020603050405020304" pitchFamily="18" charset="0"/>
                  <a:cs typeface="Times New Roman" panose="02020603050405020304" pitchFamily="18" charset="0"/>
                </a:rPr>
                <a:t>+ 2 °C </a:t>
              </a:r>
              <a:r>
                <a:rPr kumimoji="0" lang="fr-FR" sz="2133" b="1" i="0" u="none" strike="noStrike" kern="1200" cap="none" spc="0" normalizeH="0" baseline="0" noProof="0" dirty="0">
                  <a:ln>
                    <a:noFill/>
                  </a:ln>
                  <a:solidFill>
                    <a:srgbClr val="FFCA00"/>
                  </a:solidFill>
                  <a:effectLst/>
                  <a:uLnTx/>
                  <a:uFillTx/>
                  <a:latin typeface="Marianne"/>
                  <a:ea typeface="+mn-ea"/>
                  <a:cs typeface="Times New Roman" panose="02020603050405020304" pitchFamily="18" charset="0"/>
                </a:rPr>
                <a:t>en 2030</a:t>
              </a:r>
            </a:p>
          </p:txBody>
        </p:sp>
      </p:grpSp>
      <p:grpSp>
        <p:nvGrpSpPr>
          <p:cNvPr id="2" name="Groupe 1"/>
          <p:cNvGrpSpPr/>
          <p:nvPr/>
        </p:nvGrpSpPr>
        <p:grpSpPr>
          <a:xfrm>
            <a:off x="570498" y="3431221"/>
            <a:ext cx="1391905" cy="1931551"/>
            <a:chOff x="238474" y="2712060"/>
            <a:chExt cx="1093166" cy="1531643"/>
          </a:xfrm>
        </p:grpSpPr>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474" y="2712060"/>
              <a:ext cx="1033944" cy="1035562"/>
            </a:xfrm>
            <a:prstGeom prst="rect">
              <a:avLst/>
            </a:prstGeom>
          </p:spPr>
        </p:pic>
        <p:sp>
          <p:nvSpPr>
            <p:cNvPr id="23" name="ZoneTexte 22"/>
            <p:cNvSpPr txBox="1"/>
            <p:nvPr/>
          </p:nvSpPr>
          <p:spPr>
            <a:xfrm>
              <a:off x="238474" y="3649938"/>
              <a:ext cx="1093166" cy="5937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FFCA00"/>
                  </a:solidFill>
                  <a:effectLst/>
                  <a:uLnTx/>
                  <a:uFillTx/>
                  <a:latin typeface="Marianne"/>
                  <a:ea typeface="Times New Roman" panose="02020603050405020304" pitchFamily="18" charset="0"/>
                  <a:cs typeface="Times New Roman" panose="02020603050405020304" pitchFamily="18" charset="0"/>
                </a:rPr>
                <a:t>+ 1,5 °C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FFCA00"/>
                  </a:solidFill>
                  <a:effectLst/>
                  <a:uLnTx/>
                  <a:uFillTx/>
                  <a:latin typeface="Marianne"/>
                  <a:ea typeface="Times New Roman" panose="02020603050405020304" pitchFamily="18" charset="0"/>
                  <a:cs typeface="Times New Roman" panose="02020603050405020304" pitchFamily="18" charset="0"/>
                </a:rPr>
                <a:t> </a:t>
              </a:r>
              <a:r>
                <a:rPr kumimoji="0" lang="fr-FR" sz="2133" b="1" i="0" u="none" strike="noStrike" kern="1200" cap="none" spc="0" normalizeH="0" baseline="0" noProof="0" dirty="0">
                  <a:ln>
                    <a:noFill/>
                  </a:ln>
                  <a:solidFill>
                    <a:srgbClr val="FFCA00"/>
                  </a:solidFill>
                  <a:effectLst/>
                  <a:uLnTx/>
                  <a:uFillTx/>
                  <a:latin typeface="Marianne"/>
                  <a:ea typeface="+mn-ea"/>
                  <a:cs typeface="Times New Roman" panose="02020603050405020304" pitchFamily="18" charset="0"/>
                </a:rPr>
                <a:t>en 2030</a:t>
              </a:r>
            </a:p>
          </p:txBody>
        </p:sp>
      </p:grpSp>
      <p:grpSp>
        <p:nvGrpSpPr>
          <p:cNvPr id="3" name="Groupe 2"/>
          <p:cNvGrpSpPr/>
          <p:nvPr/>
        </p:nvGrpSpPr>
        <p:grpSpPr>
          <a:xfrm>
            <a:off x="1962404" y="3429001"/>
            <a:ext cx="1340965" cy="1931548"/>
            <a:chOff x="1549804" y="2712060"/>
            <a:chExt cx="1053159" cy="1531640"/>
          </a:xfrm>
        </p:grpSpPr>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8695" y="2712060"/>
              <a:ext cx="1034268" cy="1035562"/>
            </a:xfrm>
            <a:prstGeom prst="rect">
              <a:avLst/>
            </a:prstGeom>
          </p:spPr>
        </p:pic>
        <p:sp>
          <p:nvSpPr>
            <p:cNvPr id="24" name="ZoneTexte 23"/>
            <p:cNvSpPr txBox="1"/>
            <p:nvPr/>
          </p:nvSpPr>
          <p:spPr>
            <a:xfrm>
              <a:off x="1549804" y="3649936"/>
              <a:ext cx="1053158" cy="5937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FFCA00"/>
                  </a:solidFill>
                  <a:effectLst/>
                  <a:uLnTx/>
                  <a:uFillTx/>
                  <a:latin typeface="Marianne"/>
                  <a:ea typeface="Times New Roman" panose="02020603050405020304" pitchFamily="18" charset="0"/>
                  <a:cs typeface="Times New Roman" panose="02020603050405020304" pitchFamily="18" charset="0"/>
                </a:rPr>
                <a:t>+ 2 °C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FFCA00"/>
                  </a:solidFill>
                  <a:effectLst/>
                  <a:uLnTx/>
                  <a:uFillTx/>
                  <a:latin typeface="Marianne"/>
                  <a:ea typeface="+mn-ea"/>
                  <a:cs typeface="Times New Roman" panose="02020603050405020304" pitchFamily="18" charset="0"/>
                </a:rPr>
                <a:t>en 2050</a:t>
              </a:r>
            </a:p>
          </p:txBody>
        </p:sp>
      </p:grpSp>
      <p:grpSp>
        <p:nvGrpSpPr>
          <p:cNvPr id="4" name="Groupe 3"/>
          <p:cNvGrpSpPr/>
          <p:nvPr/>
        </p:nvGrpSpPr>
        <p:grpSpPr>
          <a:xfrm>
            <a:off x="3306553" y="3430044"/>
            <a:ext cx="1384968" cy="1908976"/>
            <a:chOff x="2899239" y="2712060"/>
            <a:chExt cx="1087718" cy="1513742"/>
          </a:xfrm>
        </p:grpSpPr>
        <p:pic>
          <p:nvPicPr>
            <p:cNvPr id="20" name="Imag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9239" y="2712060"/>
              <a:ext cx="1033944" cy="1035562"/>
            </a:xfrm>
            <a:prstGeom prst="rect">
              <a:avLst/>
            </a:prstGeom>
          </p:spPr>
        </p:pic>
        <p:sp>
          <p:nvSpPr>
            <p:cNvPr id="25" name="ZoneTexte 24"/>
            <p:cNvSpPr txBox="1"/>
            <p:nvPr/>
          </p:nvSpPr>
          <p:spPr>
            <a:xfrm>
              <a:off x="2972495" y="3664477"/>
              <a:ext cx="1014462" cy="56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133" b="1" i="0" u="none" strike="noStrike" kern="1200" cap="none" spc="0" normalizeH="0" baseline="0" noProof="0" dirty="0">
                  <a:ln>
                    <a:noFill/>
                  </a:ln>
                  <a:solidFill>
                    <a:srgbClr val="EF7D00"/>
                  </a:solidFill>
                  <a:effectLst/>
                  <a:uLnTx/>
                  <a:uFillTx/>
                  <a:latin typeface="Marianne"/>
                  <a:ea typeface="Times New Roman" panose="02020603050405020304" pitchFamily="18" charset="0"/>
                  <a:cs typeface="Times New Roman" panose="02020603050405020304" pitchFamily="18" charset="0"/>
                </a:rPr>
                <a:t>+ 3 °C </a:t>
              </a:r>
              <a:r>
                <a:rPr kumimoji="0" lang="fr-FR" sz="1867" b="1" i="0" u="none" strike="noStrike" kern="1200" cap="none" spc="0" normalizeH="0" baseline="0" noProof="0" dirty="0">
                  <a:ln>
                    <a:noFill/>
                  </a:ln>
                  <a:solidFill>
                    <a:srgbClr val="EF7D00"/>
                  </a:solidFill>
                  <a:effectLst/>
                  <a:uLnTx/>
                  <a:uFillTx/>
                  <a:latin typeface="Marianne"/>
                  <a:ea typeface="Times New Roman" panose="02020603050405020304" pitchFamily="18" charset="0"/>
                  <a:cs typeface="Times New Roman" panose="02020603050405020304" pitchFamily="18" charset="0"/>
                </a:rPr>
                <a:t>en 2100</a:t>
              </a:r>
            </a:p>
          </p:txBody>
        </p:sp>
      </p:grpSp>
      <p:sp>
        <p:nvSpPr>
          <p:cNvPr id="28" name="Espace réservé du texte 8"/>
          <p:cNvSpPr txBox="1">
            <a:spLocks/>
          </p:cNvSpPr>
          <p:nvPr/>
        </p:nvSpPr>
        <p:spPr bwMode="gray">
          <a:xfrm>
            <a:off x="5807968" y="5477091"/>
            <a:ext cx="5856651" cy="64020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CC3300"/>
                </a:solidFill>
                <a:effectLst/>
                <a:uLnTx/>
                <a:uFillTx/>
                <a:latin typeface="Marianne" panose="02000000000000000000" pitchFamily="50" charset="0"/>
                <a:ea typeface="+mn-ea"/>
                <a:cs typeface="+mn-cs"/>
                <a:sym typeface="Wingdings" panose="05000000000000000000" pitchFamily="2" charset="2"/>
              </a:rPr>
              <a:t></a:t>
            </a:r>
            <a:r>
              <a:rPr kumimoji="0" lang="fr-FR" sz="16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sym typeface="Wingdings" panose="05000000000000000000" pitchFamily="2" charset="2"/>
              </a:rPr>
              <a:t> </a:t>
            </a:r>
            <a:r>
              <a:rPr kumimoji="0" lang="fr-FR" sz="16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C’est la trajectoire de réchauffement de référence pour l’adaptation au changement climatique </a:t>
            </a:r>
            <a:r>
              <a:rPr kumimoji="0" lang="fr-FR" sz="16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(TRACC).  </a:t>
            </a:r>
            <a:endParaRPr kumimoji="0" lang="fr-FR" sz="1867" b="1" i="0" u="none" strike="noStrike" kern="1200" cap="none" spc="0" normalizeH="0" baseline="0" noProof="0" dirty="0">
              <a:ln>
                <a:noFill/>
              </a:ln>
              <a:solidFill>
                <a:srgbClr val="EF7D00"/>
              </a:solidFill>
              <a:effectLst/>
              <a:uLnTx/>
              <a:uFillTx/>
              <a:latin typeface="Marianne" panose="02000000000000000000" pitchFamily="50" charset="0"/>
              <a:ea typeface="+mn-ea"/>
              <a:cs typeface="+mn-cs"/>
            </a:endParaRPr>
          </a:p>
        </p:txBody>
      </p:sp>
      <p:sp>
        <p:nvSpPr>
          <p:cNvPr id="26" name="Titre 1">
            <a:extLst>
              <a:ext uri="{FF2B5EF4-FFF2-40B4-BE49-F238E27FC236}">
                <a16:creationId xmlns:a16="http://schemas.microsoft.com/office/drawing/2014/main" id="{6D6BCC69-8213-4A52-A60D-0C3EFEB63CAF}"/>
              </a:ext>
            </a:extLst>
          </p:cNvPr>
          <p:cNvSpPr txBox="1">
            <a:spLocks/>
          </p:cNvSpPr>
          <p:nvPr/>
        </p:nvSpPr>
        <p:spPr bwMode="gray">
          <a:xfrm>
            <a:off x="1071856" y="737272"/>
            <a:ext cx="9403929" cy="960000"/>
          </a:xfrm>
          <a:prstGeom prst="rect">
            <a:avLst/>
          </a:prstGeom>
        </p:spPr>
        <p:txBody>
          <a:bodyPr vert="horz" lIns="91440" tIns="45720" rIns="91440" bIns="45720" rtlCol="0" anchor="ctr">
            <a:normAutofit/>
          </a:bodyPr>
          <a:lstStyle>
            <a:lvl1pPr algn="ctr" defTabSz="1219170" rtl="0" eaLnBrk="1" latinLnBrk="0" hangingPunct="1">
              <a:lnSpc>
                <a:spcPct val="90000"/>
              </a:lnSpc>
              <a:spcBef>
                <a:spcPct val="0"/>
              </a:spcBef>
              <a:buNone/>
              <a:defRPr lang="fr-FR" sz="3733" b="1" kern="1200" dirty="0">
                <a:gradFill>
                  <a:gsLst>
                    <a:gs pos="34000">
                      <a:srgbClr val="C33E15"/>
                    </a:gs>
                    <a:gs pos="66000">
                      <a:srgbClr val="EF7D00"/>
                    </a:gs>
                    <a:gs pos="0">
                      <a:srgbClr val="AF201F"/>
                    </a:gs>
                  </a:gsLst>
                  <a:lin ang="10800000" scaled="1"/>
                </a:gra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gradFill>
                  <a:gsLst>
                    <a:gs pos="34000">
                      <a:srgbClr val="C33E15"/>
                    </a:gs>
                    <a:gs pos="66000">
                      <a:srgbClr val="EF7D00"/>
                    </a:gs>
                    <a:gs pos="0">
                      <a:srgbClr val="AF201F"/>
                    </a:gs>
                  </a:gsLst>
                  <a:lin ang="10800000" scaled="1"/>
                </a:gradFill>
                <a:effectLst/>
                <a:uLnTx/>
                <a:uFillTx/>
                <a:latin typeface="Marianne" panose="02000000000000000000" pitchFamily="50" charset="0"/>
                <a:ea typeface="+mj-ea"/>
                <a:cs typeface="+mj-cs"/>
              </a:rPr>
              <a:t>La trajectoire de réchauffement de référence</a:t>
            </a:r>
          </a:p>
        </p:txBody>
      </p:sp>
      <p:pic>
        <p:nvPicPr>
          <p:cNvPr id="29" name="Image 28">
            <a:extLst>
              <a:ext uri="{FF2B5EF4-FFF2-40B4-BE49-F238E27FC236}">
                <a16:creationId xmlns:a16="http://schemas.microsoft.com/office/drawing/2014/main" id="{5C0D8B63-F9F4-4327-B183-53A42C98B960}"/>
              </a:ext>
            </a:extLst>
          </p:cNvPr>
          <p:cNvPicPr>
            <a:picLocks noChangeAspect="1"/>
          </p:cNvPicPr>
          <p:nvPr/>
        </p:nvPicPr>
        <p:blipFill rotWithShape="1">
          <a:blip r:embed="rId9">
            <a:extLst>
              <a:ext uri="{28A0092B-C50C-407E-A947-70E740481C1C}">
                <a14:useLocalDpi xmlns:a14="http://schemas.microsoft.com/office/drawing/2010/main" val="0"/>
              </a:ext>
            </a:extLst>
          </a:blip>
          <a:srcRect b="39993"/>
          <a:stretch/>
        </p:blipFill>
        <p:spPr>
          <a:xfrm>
            <a:off x="8265107" y="-158571"/>
            <a:ext cx="4055336" cy="1326150"/>
          </a:xfrm>
          <a:prstGeom prst="rect">
            <a:avLst/>
          </a:prstGeom>
        </p:spPr>
      </p:pic>
      <p:pic>
        <p:nvPicPr>
          <p:cNvPr id="31" name="Image 30">
            <a:extLst>
              <a:ext uri="{FF2B5EF4-FFF2-40B4-BE49-F238E27FC236}">
                <a16:creationId xmlns:a16="http://schemas.microsoft.com/office/drawing/2014/main" id="{917D37AF-0BAB-4514-BE03-4064ACDCED65}"/>
              </a:ext>
            </a:extLst>
          </p:cNvPr>
          <p:cNvPicPr>
            <a:picLocks noChangeAspect="1"/>
          </p:cNvPicPr>
          <p:nvPr/>
        </p:nvPicPr>
        <p:blipFill>
          <a:blip r:embed="rId10"/>
          <a:stretch>
            <a:fillRect/>
          </a:stretch>
        </p:blipFill>
        <p:spPr>
          <a:xfrm>
            <a:off x="0" y="8089"/>
            <a:ext cx="1389003" cy="1066518"/>
          </a:xfrm>
          <a:prstGeom prst="rect">
            <a:avLst/>
          </a:prstGeom>
        </p:spPr>
      </p:pic>
    </p:spTree>
    <p:extLst>
      <p:ext uri="{BB962C8B-B14F-4D97-AF65-F5344CB8AC3E}">
        <p14:creationId xmlns:p14="http://schemas.microsoft.com/office/powerpoint/2010/main" val="124735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D0986-0347-409D-BD50-5AE49AEA8F4A}"/>
              </a:ext>
            </a:extLst>
          </p:cNvPr>
          <p:cNvSpPr>
            <a:spLocks noGrp="1"/>
          </p:cNvSpPr>
          <p:nvPr>
            <p:ph type="title"/>
          </p:nvPr>
        </p:nvSpPr>
        <p:spPr/>
        <p:txBody>
          <a:bodyPr>
            <a:normAutofit/>
          </a:bodyPr>
          <a:lstStyle/>
          <a:p>
            <a:r>
              <a:rPr lang="fr-FR" dirty="0"/>
              <a:t>Actions du PNACC 3 / participation du public</a:t>
            </a:r>
          </a:p>
        </p:txBody>
      </p:sp>
      <p:sp>
        <p:nvSpPr>
          <p:cNvPr id="3" name="Espace réservé du contenu 2">
            <a:extLst>
              <a:ext uri="{FF2B5EF4-FFF2-40B4-BE49-F238E27FC236}">
                <a16:creationId xmlns:a16="http://schemas.microsoft.com/office/drawing/2014/main" id="{167815F1-DD8A-45A1-B120-75904DC9A653}"/>
              </a:ext>
            </a:extLst>
          </p:cNvPr>
          <p:cNvSpPr>
            <a:spLocks noGrp="1"/>
          </p:cNvSpPr>
          <p:nvPr>
            <p:ph idx="1"/>
          </p:nvPr>
        </p:nvSpPr>
        <p:spPr>
          <a:xfrm>
            <a:off x="1097280" y="1845733"/>
            <a:ext cx="10058400" cy="4518971"/>
          </a:xfrm>
        </p:spPr>
        <p:txBody>
          <a:bodyPr>
            <a:normAutofit lnSpcReduction="10000"/>
          </a:bodyPr>
          <a:lstStyle/>
          <a:p>
            <a:pPr defTabSz="727075">
              <a:tabLst>
                <a:tab pos="9688513" algn="l"/>
              </a:tabLst>
            </a:pPr>
            <a:r>
              <a:rPr lang="fr-FR" sz="2000" dirty="0"/>
              <a:t>Actions pour les projets, plans et programmes soumis à </a:t>
            </a:r>
            <a:r>
              <a:rPr lang="fr-FR" sz="2000" b="1" dirty="0"/>
              <a:t>évaluation environnementale</a:t>
            </a:r>
          </a:p>
          <a:p>
            <a:pPr lvl="1" defTabSz="727075">
              <a:tabLst>
                <a:tab pos="9688513" algn="l"/>
              </a:tabLst>
            </a:pPr>
            <a:r>
              <a:rPr lang="fr-FR" sz="1800" dirty="0"/>
              <a:t>Inscription de la trajectoire de référence pour l’adaptation au changement climatique (TRACC) dans le code de l’environnement </a:t>
            </a:r>
          </a:p>
          <a:p>
            <a:pPr marL="712787" lvl="2" indent="0" defTabSz="727075">
              <a:buNone/>
              <a:tabLst>
                <a:tab pos="9688513" algn="l"/>
              </a:tabLst>
            </a:pPr>
            <a:r>
              <a:rPr lang="fr-FR" sz="1600" dirty="0">
                <a:solidFill>
                  <a:schemeClr val="accent6"/>
                </a:solidFill>
              </a:rPr>
              <a:t>=&gt; Projet de décret et d’arrêté en cours de consultation  </a:t>
            </a:r>
          </a:p>
          <a:p>
            <a:pPr lvl="1" defTabSz="727075">
              <a:tabLst>
                <a:tab pos="9688513" algn="l"/>
              </a:tabLst>
            </a:pPr>
            <a:r>
              <a:rPr lang="fr-FR" sz="1800" dirty="0"/>
              <a:t>Introduction de la TRACC dans l’ensemble des documents de planification et sectoriels locaux pertinents </a:t>
            </a:r>
          </a:p>
          <a:p>
            <a:pPr lvl="1" defTabSz="727075">
              <a:tabLst>
                <a:tab pos="9688513" algn="l"/>
              </a:tabLst>
            </a:pPr>
            <a:r>
              <a:rPr lang="fr-FR" sz="1800" dirty="0"/>
              <a:t>Guide méthodologique à l’attention des porteurs de projet et des bureaux d’études </a:t>
            </a:r>
          </a:p>
          <a:p>
            <a:pPr lvl="1" defTabSz="727075">
              <a:tabLst>
                <a:tab pos="9688513" algn="l"/>
              </a:tabLst>
            </a:pPr>
            <a:r>
              <a:rPr lang="fr-FR" sz="1800" dirty="0"/>
              <a:t>Adaptation des référentiels de la prévention des risques naturels à l’augmentation prévisible des aléas inondation et submersion marine</a:t>
            </a:r>
          </a:p>
          <a:p>
            <a:pPr lvl="2" defTabSz="727075">
              <a:tabLst>
                <a:tab pos="9688513" algn="l"/>
              </a:tabLst>
            </a:pPr>
            <a:r>
              <a:rPr lang="fr-FR" sz="1600" dirty="0">
                <a:solidFill>
                  <a:schemeClr val="accent6"/>
                </a:solidFill>
              </a:rPr>
              <a:t>Carte nationale inondation produite par le CEREMA – en cours </a:t>
            </a:r>
          </a:p>
          <a:p>
            <a:pPr lvl="2" defTabSz="727075">
              <a:tabLst>
                <a:tab pos="9688513" algn="l"/>
              </a:tabLst>
            </a:pPr>
            <a:r>
              <a:rPr lang="fr-FR" sz="1600" dirty="0">
                <a:solidFill>
                  <a:schemeClr val="accent6"/>
                </a:solidFill>
              </a:rPr>
              <a:t>Etude Météo France (pluie) et INRAE (débits) – en cours   </a:t>
            </a:r>
          </a:p>
          <a:p>
            <a:pPr defTabSz="727075">
              <a:tabLst>
                <a:tab pos="9688513" algn="l"/>
              </a:tabLst>
            </a:pPr>
            <a:r>
              <a:rPr lang="fr-FR" sz="2000" b="1" dirty="0"/>
              <a:t>Améliorer la connaissance </a:t>
            </a:r>
            <a:r>
              <a:rPr lang="fr-FR" sz="2000" dirty="0"/>
              <a:t>(eau, risques, sols) pour </a:t>
            </a:r>
          </a:p>
          <a:p>
            <a:pPr lvl="1" defTabSz="727075">
              <a:tabLst>
                <a:tab pos="9688513" algn="l"/>
              </a:tabLst>
            </a:pPr>
            <a:r>
              <a:rPr lang="fr-FR" sz="1800" dirty="0"/>
              <a:t>Mieux calibrer les autorisations (prélèvements par exemple) </a:t>
            </a:r>
          </a:p>
          <a:p>
            <a:pPr lvl="1" defTabSz="727075">
              <a:tabLst>
                <a:tab pos="9688513" algn="l"/>
              </a:tabLst>
            </a:pPr>
            <a:r>
              <a:rPr lang="fr-FR" sz="1800" dirty="0"/>
              <a:t>Proposer de nouveaux leviers (sols forestiers par exemple)</a:t>
            </a:r>
            <a:endParaRPr lang="fr-FR" dirty="0"/>
          </a:p>
        </p:txBody>
      </p:sp>
    </p:spTree>
    <p:extLst>
      <p:ext uri="{BB962C8B-B14F-4D97-AF65-F5344CB8AC3E}">
        <p14:creationId xmlns:p14="http://schemas.microsoft.com/office/powerpoint/2010/main" val="2812709968"/>
      </p:ext>
    </p:extLst>
  </p:cSld>
  <p:clrMapOvr>
    <a:masterClrMapping/>
  </p:clrMapOvr>
</p:sld>
</file>

<file path=ppt/theme/theme1.xml><?xml version="1.0" encoding="utf-8"?>
<a:theme xmlns:a="http://schemas.openxmlformats.org/drawingml/2006/main" name="Rétrospective">
  <a:themeElements>
    <a:clrScheme name="couleurs_MTES">
      <a:dk1>
        <a:sysClr val="windowText" lastClr="000000"/>
      </a:dk1>
      <a:lt1>
        <a:sysClr val="window" lastClr="FFFFFF"/>
      </a:lt1>
      <a:dk2>
        <a:srgbClr val="000000"/>
      </a:dk2>
      <a:lt2>
        <a:srgbClr val="000091"/>
      </a:lt2>
      <a:accent1>
        <a:srgbClr val="009099"/>
      </a:accent1>
      <a:accent2>
        <a:srgbClr val="FF9575"/>
      </a:accent2>
      <a:accent3>
        <a:srgbClr val="2B7758"/>
      </a:accent3>
      <a:accent4>
        <a:srgbClr val="FFE552"/>
      </a:accent4>
      <a:accent5>
        <a:srgbClr val="A558A0"/>
      </a:accent5>
      <a:accent6>
        <a:srgbClr val="009081"/>
      </a:accent6>
      <a:hlink>
        <a:srgbClr val="000091"/>
      </a:hlink>
      <a:folHlink>
        <a:srgbClr val="0070C0"/>
      </a:folHlink>
    </a:clrScheme>
    <a:fontScheme name="Personnalisé 1">
      <a:majorFont>
        <a:latin typeface="Marianne"/>
        <a:ea typeface=""/>
        <a:cs typeface=""/>
      </a:majorFont>
      <a:minorFont>
        <a:latin typeface="Marianne"/>
        <a:ea typeface=""/>
        <a:cs typeface=""/>
      </a:minorFont>
    </a:fontScheme>
    <a:fmtScheme name="Ombre extrêm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_BH.potx" id="{D1A9DE07-C877-448D-BF2B-9F0071CCDF47}" vid="{821F713A-ABF0-4F3A-BAD4-0086A2363C0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515</Words>
  <Application>Microsoft Office PowerPoint</Application>
  <PresentationFormat>Grand écran</PresentationFormat>
  <Paragraphs>44</Paragraphs>
  <Slides>3</Slides>
  <Notes>3</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Marianne</vt:lpstr>
      <vt:lpstr>Wingdings</vt:lpstr>
      <vt:lpstr>Wingdings 3</vt:lpstr>
      <vt:lpstr>Rétrospective</vt:lpstr>
      <vt:lpstr>PNACC 3</vt:lpstr>
      <vt:lpstr>Présentation PowerPoint</vt:lpstr>
      <vt:lpstr>Actions du PNACC 3 / participation du public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PNACC 3</dc:title>
  <dc:creator>benedicte.hougron</dc:creator>
  <cp:lastModifiedBy>benedicte.hougron</cp:lastModifiedBy>
  <cp:revision>2</cp:revision>
  <dcterms:created xsi:type="dcterms:W3CDTF">2025-09-23T14:42:21Z</dcterms:created>
  <dcterms:modified xsi:type="dcterms:W3CDTF">2025-09-23T14:43:54Z</dcterms:modified>
</cp:coreProperties>
</file>